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8" r:id="rId3"/>
    <p:sldId id="259" r:id="rId4"/>
    <p:sldId id="260" r:id="rId5"/>
    <p:sldId id="261" r:id="rId6"/>
    <p:sldId id="272" r:id="rId7"/>
    <p:sldId id="262" r:id="rId8"/>
    <p:sldId id="263" r:id="rId9"/>
    <p:sldId id="274" r:id="rId10"/>
    <p:sldId id="265" r:id="rId11"/>
    <p:sldId id="271" r:id="rId12"/>
    <p:sldId id="266" r:id="rId13"/>
    <p:sldId id="267" r:id="rId14"/>
    <p:sldId id="273" r:id="rId15"/>
    <p:sldId id="27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00" autoAdjust="0"/>
    <p:restoredTop sz="94660"/>
  </p:normalViewPr>
  <p:slideViewPr>
    <p:cSldViewPr>
      <p:cViewPr>
        <p:scale>
          <a:sx n="66" d="100"/>
          <a:sy n="66" d="100"/>
        </p:scale>
        <p:origin x="-1368"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ZW"/>
  <c:chart>
    <c:plotArea>
      <c:layout/>
      <c:barChart>
        <c:barDir val="col"/>
        <c:grouping val="clustered"/>
        <c:ser>
          <c:idx val="0"/>
          <c:order val="0"/>
          <c:spPr>
            <a:solidFill>
              <a:schemeClr val="bg2">
                <a:lumMod val="25000"/>
              </a:schemeClr>
            </a:solidFill>
          </c:spPr>
          <c:cat>
            <c:strRef>
              <c:f>Sheet1!$A$1:$A$6</c:f>
              <c:strCache>
                <c:ptCount val="6"/>
                <c:pt idx="0">
                  <c:v>Control</c:v>
                </c:pt>
                <c:pt idx="1">
                  <c:v>Cpd D</c:v>
                </c:pt>
                <c:pt idx="2">
                  <c:v>Cpd D +Zn+Cu</c:v>
                </c:pt>
                <c:pt idx="3">
                  <c:v>Cpd D +Zn +Fe</c:v>
                </c:pt>
                <c:pt idx="4">
                  <c:v>Cpd D +Cu+Fe</c:v>
                </c:pt>
                <c:pt idx="5">
                  <c:v>Cpd D  +Zn+Cu+Fe</c:v>
                </c:pt>
              </c:strCache>
            </c:strRef>
          </c:cat>
          <c:val>
            <c:numRef>
              <c:f>Sheet1!$B$1:$B$6</c:f>
              <c:numCache>
                <c:formatCode>General</c:formatCode>
                <c:ptCount val="6"/>
                <c:pt idx="0">
                  <c:v>3.2</c:v>
                </c:pt>
                <c:pt idx="1">
                  <c:v>4.5999999999999996</c:v>
                </c:pt>
                <c:pt idx="2">
                  <c:v>5</c:v>
                </c:pt>
                <c:pt idx="3">
                  <c:v>5.33</c:v>
                </c:pt>
                <c:pt idx="4">
                  <c:v>6.07</c:v>
                </c:pt>
                <c:pt idx="5">
                  <c:v>6.13</c:v>
                </c:pt>
              </c:numCache>
            </c:numRef>
          </c:val>
        </c:ser>
        <c:axId val="138512256"/>
        <c:axId val="141024256"/>
      </c:barChart>
      <c:catAx>
        <c:axId val="138512256"/>
        <c:scaling>
          <c:orientation val="minMax"/>
        </c:scaling>
        <c:axPos val="b"/>
        <c:title>
          <c:tx>
            <c:rich>
              <a:bodyPr/>
              <a:lstStyle/>
              <a:p>
                <a:pPr>
                  <a:defRPr/>
                </a:pPr>
                <a:r>
                  <a:rPr lang="en-ZW"/>
                  <a:t>Treatment</a:t>
                </a:r>
              </a:p>
            </c:rich>
          </c:tx>
          <c:layout/>
        </c:title>
        <c:tickLblPos val="nextTo"/>
        <c:crossAx val="141024256"/>
        <c:crosses val="autoZero"/>
        <c:auto val="1"/>
        <c:lblAlgn val="ctr"/>
        <c:lblOffset val="100"/>
      </c:catAx>
      <c:valAx>
        <c:axId val="141024256"/>
        <c:scaling>
          <c:orientation val="minMax"/>
        </c:scaling>
        <c:axPos val="l"/>
        <c:title>
          <c:tx>
            <c:rich>
              <a:bodyPr rot="-5400000" vert="horz"/>
              <a:lstStyle/>
              <a:p>
                <a:pPr>
                  <a:defRPr/>
                </a:pPr>
                <a:r>
                  <a:rPr lang="en-ZW"/>
                  <a:t>Grain</a:t>
                </a:r>
                <a:r>
                  <a:rPr lang="en-ZW" baseline="0"/>
                  <a:t>  yield  (T/Ha)</a:t>
                </a:r>
                <a:endParaRPr lang="en-ZW"/>
              </a:p>
            </c:rich>
          </c:tx>
          <c:layout/>
        </c:title>
        <c:numFmt formatCode="General" sourceLinked="1"/>
        <c:tickLblPos val="nextTo"/>
        <c:crossAx val="138512256"/>
        <c:crosses val="autoZero"/>
        <c:crossBetween val="between"/>
      </c:valAx>
      <c:spPr>
        <a:noFill/>
        <a:ln w="25400">
          <a:noFill/>
        </a:ln>
      </c:spPr>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W"/>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BED124-51B9-4888-8FC6-C33FA7A41B44}" type="datetimeFigureOut">
              <a:rPr lang="en-ZW" smtClean="0"/>
              <a:t>29-Jan-19</a:t>
            </a:fld>
            <a:endParaRPr lang="en-ZW"/>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W"/>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W"/>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EBE5A4-D26D-4D48-97AC-83F9806585AF}" type="slidenum">
              <a:rPr lang="en-ZW" smtClean="0"/>
              <a:t>‹#›</a:t>
            </a:fld>
            <a:endParaRPr lang="en-ZW"/>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ZW" dirty="0"/>
          </a:p>
        </p:txBody>
      </p:sp>
      <p:sp>
        <p:nvSpPr>
          <p:cNvPr id="4" name="Slide Number Placeholder 3"/>
          <p:cNvSpPr>
            <a:spLocks noGrp="1"/>
          </p:cNvSpPr>
          <p:nvPr>
            <p:ph type="sldNum" sz="quarter" idx="10"/>
          </p:nvPr>
        </p:nvSpPr>
        <p:spPr/>
        <p:txBody>
          <a:bodyPr/>
          <a:lstStyle/>
          <a:p>
            <a:fld id="{AAEBE5A4-D26D-4D48-97AC-83F9806585AF}" type="slidenum">
              <a:rPr lang="en-ZW" smtClean="0"/>
              <a:t>5</a:t>
            </a:fld>
            <a:endParaRPr lang="en-Z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ZW" dirty="0"/>
          </a:p>
        </p:txBody>
      </p:sp>
      <p:sp>
        <p:nvSpPr>
          <p:cNvPr id="4" name="Slide Number Placeholder 3"/>
          <p:cNvSpPr>
            <a:spLocks noGrp="1"/>
          </p:cNvSpPr>
          <p:nvPr>
            <p:ph type="sldNum" sz="quarter" idx="10"/>
          </p:nvPr>
        </p:nvSpPr>
        <p:spPr/>
        <p:txBody>
          <a:bodyPr/>
          <a:lstStyle/>
          <a:p>
            <a:fld id="{AAEBE5A4-D26D-4D48-97AC-83F9806585AF}" type="slidenum">
              <a:rPr lang="en-ZW" smtClean="0"/>
              <a:t>6</a:t>
            </a:fld>
            <a:endParaRPr lang="en-Z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W" dirty="0"/>
          </a:p>
        </p:txBody>
      </p:sp>
      <p:sp>
        <p:nvSpPr>
          <p:cNvPr id="4" name="Slide Number Placeholder 3"/>
          <p:cNvSpPr>
            <a:spLocks noGrp="1"/>
          </p:cNvSpPr>
          <p:nvPr>
            <p:ph type="sldNum" sz="quarter" idx="10"/>
          </p:nvPr>
        </p:nvSpPr>
        <p:spPr/>
        <p:txBody>
          <a:bodyPr/>
          <a:lstStyle/>
          <a:p>
            <a:fld id="{AAEBE5A4-D26D-4D48-97AC-83F9806585AF}" type="slidenum">
              <a:rPr lang="en-ZW" smtClean="0"/>
              <a:t>10</a:t>
            </a:fld>
            <a:endParaRPr lang="en-Z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W" dirty="0"/>
          </a:p>
        </p:txBody>
      </p:sp>
      <p:sp>
        <p:nvSpPr>
          <p:cNvPr id="4" name="Slide Number Placeholder 3"/>
          <p:cNvSpPr>
            <a:spLocks noGrp="1"/>
          </p:cNvSpPr>
          <p:nvPr>
            <p:ph type="sldNum" sz="quarter" idx="10"/>
          </p:nvPr>
        </p:nvSpPr>
        <p:spPr/>
        <p:txBody>
          <a:bodyPr/>
          <a:lstStyle/>
          <a:p>
            <a:fld id="{AAEBE5A4-D26D-4D48-97AC-83F9806585AF}" type="slidenum">
              <a:rPr lang="en-ZW" smtClean="0"/>
              <a:t>11</a:t>
            </a:fld>
            <a:endParaRPr lang="en-Z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204BFE5-03AE-4C71-8296-D1C893A64DED}" type="datetimeFigureOut">
              <a:rPr lang="en-ZW" smtClean="0"/>
              <a:t>29-Jan-19</a:t>
            </a:fld>
            <a:endParaRPr lang="en-ZW"/>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ZW"/>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7C4EB4F-025A-4983-A299-640C7D410F8E}" type="slidenum">
              <a:rPr lang="en-ZW" smtClean="0"/>
              <a:t>‹#›</a:t>
            </a:fld>
            <a:endParaRPr lang="en-ZW"/>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04BFE5-03AE-4C71-8296-D1C893A64DED}" type="datetimeFigureOut">
              <a:rPr lang="en-ZW" smtClean="0"/>
              <a:t>29-Jan-19</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E7C4EB4F-025A-4983-A299-640C7D410F8E}" type="slidenum">
              <a:rPr lang="en-ZW" smtClean="0"/>
              <a:t>‹#›</a:t>
            </a:fld>
            <a:endParaRPr lang="en-Z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204BFE5-03AE-4C71-8296-D1C893A64DED}" type="datetimeFigureOut">
              <a:rPr lang="en-ZW" smtClean="0"/>
              <a:t>29-Jan-19</a:t>
            </a:fld>
            <a:endParaRPr lang="en-ZW"/>
          </a:p>
        </p:txBody>
      </p:sp>
      <p:sp>
        <p:nvSpPr>
          <p:cNvPr id="5" name="Footer Placeholder 4"/>
          <p:cNvSpPr>
            <a:spLocks noGrp="1"/>
          </p:cNvSpPr>
          <p:nvPr>
            <p:ph type="ftr" sz="quarter" idx="11"/>
          </p:nvPr>
        </p:nvSpPr>
        <p:spPr>
          <a:xfrm>
            <a:off x="457201" y="6248207"/>
            <a:ext cx="5573483" cy="365125"/>
          </a:xfrm>
        </p:spPr>
        <p:txBody>
          <a:bodyPr/>
          <a:lstStyle/>
          <a:p>
            <a:endParaRPr lang="en-ZW"/>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E7C4EB4F-025A-4983-A299-640C7D410F8E}" type="slidenum">
              <a:rPr lang="en-ZW" smtClean="0"/>
              <a:t>‹#›</a:t>
            </a:fld>
            <a:endParaRPr lang="en-ZW"/>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204BFE5-03AE-4C71-8296-D1C893A64DED}" type="datetimeFigureOut">
              <a:rPr lang="en-ZW" smtClean="0"/>
              <a:t>29-Jan-19</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7C4EB4F-025A-4983-A299-640C7D410F8E}" type="slidenum">
              <a:rPr lang="en-ZW" smtClean="0"/>
              <a:t>‹#›</a:t>
            </a:fld>
            <a:endParaRPr lang="en-ZW"/>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204BFE5-03AE-4C71-8296-D1C893A64DED}" type="datetimeFigureOut">
              <a:rPr lang="en-ZW" smtClean="0"/>
              <a:t>29-Jan-19</a:t>
            </a:fld>
            <a:endParaRPr lang="en-ZW"/>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7C4EB4F-025A-4983-A299-640C7D410F8E}" type="slidenum">
              <a:rPr lang="en-ZW" smtClean="0"/>
              <a:t>‹#›</a:t>
            </a:fld>
            <a:endParaRPr lang="en-ZW"/>
          </a:p>
        </p:txBody>
      </p:sp>
      <p:sp>
        <p:nvSpPr>
          <p:cNvPr id="14" name="Footer Placeholder 13"/>
          <p:cNvSpPr>
            <a:spLocks noGrp="1"/>
          </p:cNvSpPr>
          <p:nvPr>
            <p:ph type="ftr" sz="quarter" idx="12"/>
          </p:nvPr>
        </p:nvSpPr>
        <p:spPr/>
        <p:txBody>
          <a:bodyPr/>
          <a:lstStyle/>
          <a:p>
            <a:endParaRPr lang="en-ZW"/>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204BFE5-03AE-4C71-8296-D1C893A64DED}" type="datetimeFigureOut">
              <a:rPr lang="en-ZW" smtClean="0"/>
              <a:t>29-Jan-19</a:t>
            </a:fld>
            <a:endParaRPr lang="en-ZW"/>
          </a:p>
        </p:txBody>
      </p:sp>
      <p:sp>
        <p:nvSpPr>
          <p:cNvPr id="10" name="Slide Number Placeholder 9"/>
          <p:cNvSpPr>
            <a:spLocks noGrp="1"/>
          </p:cNvSpPr>
          <p:nvPr>
            <p:ph type="sldNum" sz="quarter" idx="16"/>
          </p:nvPr>
        </p:nvSpPr>
        <p:spPr/>
        <p:txBody>
          <a:bodyPr rtlCol="0"/>
          <a:lstStyle/>
          <a:p>
            <a:fld id="{E7C4EB4F-025A-4983-A299-640C7D410F8E}" type="slidenum">
              <a:rPr lang="en-ZW" smtClean="0"/>
              <a:t>‹#›</a:t>
            </a:fld>
            <a:endParaRPr lang="en-ZW"/>
          </a:p>
        </p:txBody>
      </p:sp>
      <p:sp>
        <p:nvSpPr>
          <p:cNvPr id="12" name="Footer Placeholder 11"/>
          <p:cNvSpPr>
            <a:spLocks noGrp="1"/>
          </p:cNvSpPr>
          <p:nvPr>
            <p:ph type="ftr" sz="quarter" idx="17"/>
          </p:nvPr>
        </p:nvSpPr>
        <p:spPr/>
        <p:txBody>
          <a:bodyPr rtlCol="0"/>
          <a:lstStyle/>
          <a:p>
            <a:endParaRPr lang="en-Z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204BFE5-03AE-4C71-8296-D1C893A64DED}" type="datetimeFigureOut">
              <a:rPr lang="en-ZW" smtClean="0"/>
              <a:t>29-Jan-19</a:t>
            </a:fld>
            <a:endParaRPr lang="en-ZW"/>
          </a:p>
        </p:txBody>
      </p:sp>
      <p:sp>
        <p:nvSpPr>
          <p:cNvPr id="12" name="Slide Number Placeholder 11"/>
          <p:cNvSpPr>
            <a:spLocks noGrp="1"/>
          </p:cNvSpPr>
          <p:nvPr>
            <p:ph type="sldNum" sz="quarter" idx="16"/>
          </p:nvPr>
        </p:nvSpPr>
        <p:spPr/>
        <p:txBody>
          <a:bodyPr rtlCol="0"/>
          <a:lstStyle/>
          <a:p>
            <a:fld id="{E7C4EB4F-025A-4983-A299-640C7D410F8E}" type="slidenum">
              <a:rPr lang="en-ZW" smtClean="0"/>
              <a:t>‹#›</a:t>
            </a:fld>
            <a:endParaRPr lang="en-ZW"/>
          </a:p>
        </p:txBody>
      </p:sp>
      <p:sp>
        <p:nvSpPr>
          <p:cNvPr id="14" name="Footer Placeholder 13"/>
          <p:cNvSpPr>
            <a:spLocks noGrp="1"/>
          </p:cNvSpPr>
          <p:nvPr>
            <p:ph type="ftr" sz="quarter" idx="17"/>
          </p:nvPr>
        </p:nvSpPr>
        <p:spPr/>
        <p:txBody>
          <a:bodyPr rtlCol="0"/>
          <a:lstStyle/>
          <a:p>
            <a:endParaRPr lang="en-ZW"/>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204BFE5-03AE-4C71-8296-D1C893A64DED}" type="datetimeFigureOut">
              <a:rPr lang="en-ZW" smtClean="0"/>
              <a:t>29-Jan-19</a:t>
            </a:fld>
            <a:endParaRPr lang="en-ZW"/>
          </a:p>
        </p:txBody>
      </p:sp>
      <p:sp>
        <p:nvSpPr>
          <p:cNvPr id="4" name="Footer Placeholder 3"/>
          <p:cNvSpPr>
            <a:spLocks noGrp="1"/>
          </p:cNvSpPr>
          <p:nvPr>
            <p:ph type="ftr" sz="quarter" idx="11"/>
          </p:nvPr>
        </p:nvSpPr>
        <p:spPr/>
        <p:txBody>
          <a:bodyPr/>
          <a:lstStyle/>
          <a:p>
            <a:endParaRPr lang="en-ZW"/>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7C4EB4F-025A-4983-A299-640C7D410F8E}" type="slidenum">
              <a:rPr lang="en-ZW" smtClean="0"/>
              <a:t>‹#›</a:t>
            </a:fld>
            <a:endParaRPr lang="en-Z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04BFE5-03AE-4C71-8296-D1C893A64DED}" type="datetimeFigureOut">
              <a:rPr lang="en-ZW" smtClean="0"/>
              <a:t>29-Jan-19</a:t>
            </a:fld>
            <a:endParaRPr lang="en-ZW"/>
          </a:p>
        </p:txBody>
      </p:sp>
      <p:sp>
        <p:nvSpPr>
          <p:cNvPr id="3" name="Footer Placeholder 2"/>
          <p:cNvSpPr>
            <a:spLocks noGrp="1"/>
          </p:cNvSpPr>
          <p:nvPr>
            <p:ph type="ftr" sz="quarter" idx="11"/>
          </p:nvPr>
        </p:nvSpPr>
        <p:spPr/>
        <p:txBody>
          <a:bodyPr/>
          <a:lstStyle/>
          <a:p>
            <a:endParaRPr lang="en-ZW"/>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7C4EB4F-025A-4983-A299-640C7D410F8E}" type="slidenum">
              <a:rPr lang="en-ZW" smtClean="0"/>
              <a:t>‹#›</a:t>
            </a:fld>
            <a:endParaRPr lang="en-Z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204BFE5-03AE-4C71-8296-D1C893A64DED}" type="datetimeFigureOut">
              <a:rPr lang="en-ZW" smtClean="0"/>
              <a:t>29-Jan-19</a:t>
            </a:fld>
            <a:endParaRPr lang="en-ZW"/>
          </a:p>
        </p:txBody>
      </p:sp>
      <p:sp>
        <p:nvSpPr>
          <p:cNvPr id="6" name="Footer Placeholder 5"/>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7C4EB4F-025A-4983-A299-640C7D410F8E}" type="slidenum">
              <a:rPr lang="en-ZW" smtClean="0"/>
              <a:t>‹#›</a:t>
            </a:fld>
            <a:endParaRPr lang="en-ZW"/>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204BFE5-03AE-4C71-8296-D1C893A64DED}" type="datetimeFigureOut">
              <a:rPr lang="en-ZW" smtClean="0"/>
              <a:t>29-Jan-19</a:t>
            </a:fld>
            <a:endParaRPr lang="en-ZW"/>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7C4EB4F-025A-4983-A299-640C7D410F8E}" type="slidenum">
              <a:rPr lang="en-ZW" smtClean="0"/>
              <a:t>‹#›</a:t>
            </a:fld>
            <a:endParaRPr lang="en-ZW"/>
          </a:p>
        </p:txBody>
      </p:sp>
      <p:sp>
        <p:nvSpPr>
          <p:cNvPr id="14" name="Footer Placeholder 13"/>
          <p:cNvSpPr>
            <a:spLocks noGrp="1"/>
          </p:cNvSpPr>
          <p:nvPr>
            <p:ph type="ftr" sz="quarter" idx="12"/>
          </p:nvPr>
        </p:nvSpPr>
        <p:spPr>
          <a:xfrm>
            <a:off x="1600200" y="6248206"/>
            <a:ext cx="4572000" cy="365125"/>
          </a:xfrm>
        </p:spPr>
        <p:txBody>
          <a:bodyPr rtlCol="0"/>
          <a:lstStyle/>
          <a:p>
            <a:endParaRPr lang="en-ZW"/>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204BFE5-03AE-4C71-8296-D1C893A64DED}" type="datetimeFigureOut">
              <a:rPr lang="en-ZW" smtClean="0"/>
              <a:t>29-Jan-19</a:t>
            </a:fld>
            <a:endParaRPr lang="en-ZW"/>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ZW"/>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7C4EB4F-025A-4983-A299-640C7D410F8E}" type="slidenum">
              <a:rPr lang="en-ZW" smtClean="0"/>
              <a:t>‹#›</a:t>
            </a:fld>
            <a:endParaRPr lang="en-ZW"/>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ZW" b="1" dirty="0"/>
              <a:t>Effects of micronutrients on maize grain yield and </a:t>
            </a:r>
            <a:r>
              <a:rPr lang="en-ZW" b="1" dirty="0" smtClean="0"/>
              <a:t>macronutrients uptake </a:t>
            </a:r>
            <a:r>
              <a:rPr lang="en-ZW" dirty="0"/>
              <a:t/>
            </a:r>
            <a:br>
              <a:rPr lang="en-ZW" dirty="0"/>
            </a:br>
            <a:endParaRPr lang="en-ZW" dirty="0"/>
          </a:p>
        </p:txBody>
      </p:sp>
      <p:sp>
        <p:nvSpPr>
          <p:cNvPr id="3" name="Subtitle 2"/>
          <p:cNvSpPr>
            <a:spLocks noGrp="1"/>
          </p:cNvSpPr>
          <p:nvPr>
            <p:ph type="subTitle" idx="1"/>
          </p:nvPr>
        </p:nvSpPr>
        <p:spPr/>
        <p:txBody>
          <a:bodyPr>
            <a:noAutofit/>
          </a:bodyPr>
          <a:lstStyle/>
          <a:p>
            <a:r>
              <a:rPr lang="en-ZW" sz="4000" dirty="0" err="1" smtClean="0">
                <a:latin typeface="Arial" pitchFamily="34" charset="0"/>
                <a:cs typeface="Arial" pitchFamily="34" charset="0"/>
              </a:rPr>
              <a:t>Tafadzwa</a:t>
            </a:r>
            <a:r>
              <a:rPr lang="en-ZW" sz="4000" dirty="0" smtClean="0">
                <a:latin typeface="Arial" pitchFamily="34" charset="0"/>
                <a:cs typeface="Arial" pitchFamily="34" charset="0"/>
              </a:rPr>
              <a:t> </a:t>
            </a:r>
            <a:r>
              <a:rPr lang="en-ZW" sz="4000" dirty="0" err="1" smtClean="0">
                <a:latin typeface="Arial" pitchFamily="34" charset="0"/>
                <a:cs typeface="Arial" pitchFamily="34" charset="0"/>
              </a:rPr>
              <a:t>Chipangura</a:t>
            </a:r>
            <a:endParaRPr lang="en-ZW" sz="4000"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458200" cy="1219200"/>
          </a:xfrm>
        </p:spPr>
        <p:txBody>
          <a:bodyPr>
            <a:normAutofit/>
          </a:bodyPr>
          <a:lstStyle/>
          <a:p>
            <a:r>
              <a:rPr lang="en-ZW" sz="4000" dirty="0" smtClean="0">
                <a:latin typeface="Arial" pitchFamily="34" charset="0"/>
                <a:cs typeface="Arial" pitchFamily="34" charset="0"/>
              </a:rPr>
              <a:t>Maize grain analytical results</a:t>
            </a:r>
            <a:endParaRPr lang="en-ZW" sz="4000" dirty="0">
              <a:latin typeface="Arial" pitchFamily="34" charset="0"/>
              <a:cs typeface="Arial" pitchFamily="34" charset="0"/>
            </a:endParaRPr>
          </a:p>
        </p:txBody>
      </p:sp>
      <p:sp>
        <p:nvSpPr>
          <p:cNvPr id="3" name="Content Placeholder 2"/>
          <p:cNvSpPr>
            <a:spLocks noGrp="1"/>
          </p:cNvSpPr>
          <p:nvPr>
            <p:ph sz="quarter" idx="1"/>
          </p:nvPr>
        </p:nvSpPr>
        <p:spPr/>
        <p:txBody>
          <a:bodyPr/>
          <a:lstStyle/>
          <a:p>
            <a:pPr>
              <a:buNone/>
            </a:pPr>
            <a:r>
              <a:rPr lang="en-ZW" sz="2400" i="1" dirty="0" smtClean="0"/>
              <a:t>Table </a:t>
            </a:r>
            <a:r>
              <a:rPr lang="en-ZW" sz="2400" i="1" dirty="0"/>
              <a:t>3: Maize grain </a:t>
            </a:r>
            <a:r>
              <a:rPr lang="en-ZW" sz="2400" i="1" dirty="0" smtClean="0"/>
              <a:t>quality analytical </a:t>
            </a:r>
            <a:r>
              <a:rPr lang="en-ZW" sz="2400" i="1" dirty="0"/>
              <a:t>results 2017/2018</a:t>
            </a:r>
          </a:p>
          <a:p>
            <a:pPr>
              <a:buNone/>
            </a:pPr>
            <a:endParaRPr lang="en-ZW" dirty="0"/>
          </a:p>
        </p:txBody>
      </p:sp>
      <p:graphicFrame>
        <p:nvGraphicFramePr>
          <p:cNvPr id="4" name="Table 3"/>
          <p:cNvGraphicFramePr>
            <a:graphicFrameLocks noGrp="1"/>
          </p:cNvGraphicFramePr>
          <p:nvPr/>
        </p:nvGraphicFramePr>
        <p:xfrm>
          <a:off x="2" y="2028923"/>
          <a:ext cx="8991597" cy="4752877"/>
        </p:xfrm>
        <a:graphic>
          <a:graphicData uri="http://schemas.openxmlformats.org/drawingml/2006/table">
            <a:tbl>
              <a:tblPr firstRow="1" bandRow="1">
                <a:tableStyleId>{5940675A-B579-460E-94D1-54222C63F5DA}</a:tableStyleId>
              </a:tblPr>
              <a:tblGrid>
                <a:gridCol w="1030656"/>
                <a:gridCol w="1034922"/>
                <a:gridCol w="796094"/>
                <a:gridCol w="796094"/>
                <a:gridCol w="875704"/>
                <a:gridCol w="875704"/>
                <a:gridCol w="716485"/>
                <a:gridCol w="658911"/>
                <a:gridCol w="774059"/>
                <a:gridCol w="716485"/>
                <a:gridCol w="716483"/>
              </a:tblGrid>
              <a:tr h="361014">
                <a:tc rowSpan="2">
                  <a:txBody>
                    <a:bodyPr/>
                    <a:lstStyle/>
                    <a:p>
                      <a:r>
                        <a:rPr lang="en-ZW" dirty="0" smtClean="0"/>
                        <a:t>Treatment</a:t>
                      </a:r>
                      <a:endParaRPr lang="en-ZW" dirty="0"/>
                    </a:p>
                  </a:txBody>
                  <a:tcPr/>
                </a:tc>
                <a:tc gridSpan="10">
                  <a:txBody>
                    <a:bodyPr/>
                    <a:lstStyle/>
                    <a:p>
                      <a:r>
                        <a:rPr lang="en-ZW" sz="1800" dirty="0" smtClean="0"/>
                        <a:t> Analytical Results</a:t>
                      </a:r>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r>
              <a:tr h="902535">
                <a:tc vMerge="1">
                  <a:txBody>
                    <a:bodyPr/>
                    <a:lstStyle/>
                    <a:p>
                      <a:endParaRPr lang="en-ZW" dirty="0"/>
                    </a:p>
                  </a:txBody>
                  <a:tcPr/>
                </a:tc>
                <a:tc>
                  <a:txBody>
                    <a:bodyPr/>
                    <a:lstStyle/>
                    <a:p>
                      <a:r>
                        <a:rPr lang="en-ZW" sz="1800" dirty="0" smtClean="0"/>
                        <a:t>N</a:t>
                      </a:r>
                    </a:p>
                    <a:p>
                      <a:r>
                        <a:rPr lang="en-ZW" sz="1800" dirty="0" smtClean="0"/>
                        <a:t>(%)</a:t>
                      </a:r>
                    </a:p>
                    <a:p>
                      <a:endParaRPr lang="en-ZW" dirty="0"/>
                    </a:p>
                  </a:txBody>
                  <a:tcPr/>
                </a:tc>
                <a:tc>
                  <a:txBody>
                    <a:bodyPr/>
                    <a:lstStyle/>
                    <a:p>
                      <a:r>
                        <a:rPr lang="en-ZW" sz="1400" dirty="0" smtClean="0"/>
                        <a:t>P</a:t>
                      </a:r>
                    </a:p>
                    <a:p>
                      <a:r>
                        <a:rPr lang="en-ZW" sz="1400" dirty="0" smtClean="0"/>
                        <a:t>(%)</a:t>
                      </a:r>
                    </a:p>
                  </a:txBody>
                  <a:tcPr/>
                </a:tc>
                <a:tc>
                  <a:txBody>
                    <a:bodyPr/>
                    <a:lstStyle/>
                    <a:p>
                      <a:r>
                        <a:rPr lang="en-ZW" sz="1400" dirty="0" smtClean="0"/>
                        <a:t>Ca</a:t>
                      </a:r>
                    </a:p>
                    <a:p>
                      <a:r>
                        <a:rPr lang="en-ZW" sz="1400" dirty="0" smtClean="0"/>
                        <a:t>(%)</a:t>
                      </a:r>
                    </a:p>
                  </a:txBody>
                  <a:tcPr/>
                </a:tc>
                <a:tc>
                  <a:txBody>
                    <a:bodyPr/>
                    <a:lstStyle/>
                    <a:p>
                      <a:r>
                        <a:rPr lang="en-ZW" sz="1400" dirty="0" smtClean="0"/>
                        <a:t>K</a:t>
                      </a:r>
                    </a:p>
                    <a:p>
                      <a:r>
                        <a:rPr lang="en-ZW" sz="1400" dirty="0" smtClean="0"/>
                        <a:t>(%)</a:t>
                      </a:r>
                    </a:p>
                  </a:txBody>
                  <a:tcPr/>
                </a:tc>
                <a:tc>
                  <a:txBody>
                    <a:bodyPr/>
                    <a:lstStyle/>
                    <a:p>
                      <a:r>
                        <a:rPr lang="en-ZW" sz="1400" dirty="0" smtClean="0"/>
                        <a:t>Mg</a:t>
                      </a:r>
                    </a:p>
                    <a:p>
                      <a:r>
                        <a:rPr lang="en-ZW" sz="1400" dirty="0" smtClean="0"/>
                        <a:t>(%)</a:t>
                      </a:r>
                      <a:endParaRPr lang="en-ZW" sz="1400" dirty="0"/>
                    </a:p>
                  </a:txBody>
                  <a:tcPr/>
                </a:tc>
                <a:tc>
                  <a:txBody>
                    <a:bodyPr/>
                    <a:lstStyle/>
                    <a:p>
                      <a:r>
                        <a:rPr lang="en-ZW" sz="1400" dirty="0" smtClean="0"/>
                        <a:t>Fe</a:t>
                      </a:r>
                    </a:p>
                    <a:p>
                      <a:r>
                        <a:rPr lang="en-ZW" sz="1400" dirty="0" smtClean="0"/>
                        <a:t>(</a:t>
                      </a:r>
                      <a:r>
                        <a:rPr lang="en-ZW" sz="1400" dirty="0" err="1" smtClean="0"/>
                        <a:t>ppm</a:t>
                      </a:r>
                      <a:r>
                        <a:rPr lang="en-ZW" sz="1400" dirty="0" smtClean="0"/>
                        <a:t>)</a:t>
                      </a:r>
                      <a:endParaRPr lang="en-ZW" sz="1400" dirty="0"/>
                    </a:p>
                  </a:txBody>
                  <a:tcPr/>
                </a:tc>
                <a:tc>
                  <a:txBody>
                    <a:bodyPr/>
                    <a:lstStyle/>
                    <a:p>
                      <a:r>
                        <a:rPr lang="en-ZW" sz="1400" dirty="0" err="1" smtClean="0"/>
                        <a:t>Mn</a:t>
                      </a:r>
                      <a:endParaRPr lang="en-ZW" sz="1400" dirty="0" smtClean="0"/>
                    </a:p>
                    <a:p>
                      <a:r>
                        <a:rPr lang="en-ZW" sz="1400" dirty="0" smtClean="0"/>
                        <a:t>(</a:t>
                      </a:r>
                      <a:r>
                        <a:rPr lang="en-ZW" sz="1400" dirty="0" err="1" smtClean="0"/>
                        <a:t>ppm</a:t>
                      </a:r>
                      <a:r>
                        <a:rPr lang="en-ZW" sz="1400" dirty="0" smtClean="0"/>
                        <a:t>)</a:t>
                      </a:r>
                    </a:p>
                  </a:txBody>
                  <a:tcPr/>
                </a:tc>
                <a:tc>
                  <a:txBody>
                    <a:bodyPr/>
                    <a:lstStyle/>
                    <a:p>
                      <a:r>
                        <a:rPr lang="en-ZW" sz="1400" dirty="0" smtClean="0"/>
                        <a:t>Zn</a:t>
                      </a:r>
                    </a:p>
                    <a:p>
                      <a:r>
                        <a:rPr lang="en-ZW" sz="1400" dirty="0" smtClean="0"/>
                        <a:t>(</a:t>
                      </a:r>
                      <a:r>
                        <a:rPr lang="en-ZW" sz="1400" dirty="0" err="1" smtClean="0"/>
                        <a:t>ppm</a:t>
                      </a:r>
                      <a:r>
                        <a:rPr lang="en-ZW" sz="1400" dirty="0" smtClean="0"/>
                        <a:t>)</a:t>
                      </a:r>
                    </a:p>
                  </a:txBody>
                  <a:tcPr/>
                </a:tc>
                <a:tc>
                  <a:txBody>
                    <a:bodyPr/>
                    <a:lstStyle/>
                    <a:p>
                      <a:r>
                        <a:rPr lang="en-ZW" sz="1400" dirty="0" smtClean="0"/>
                        <a:t>B</a:t>
                      </a:r>
                    </a:p>
                    <a:p>
                      <a:r>
                        <a:rPr lang="en-ZW" sz="1400" dirty="0" smtClean="0"/>
                        <a:t>(</a:t>
                      </a:r>
                      <a:r>
                        <a:rPr lang="en-ZW" sz="1400" dirty="0" err="1" smtClean="0"/>
                        <a:t>ppm</a:t>
                      </a:r>
                      <a:r>
                        <a:rPr lang="en-ZW" sz="1400" dirty="0" smtClean="0"/>
                        <a:t>)</a:t>
                      </a:r>
                    </a:p>
                  </a:txBody>
                  <a:tcPr/>
                </a:tc>
                <a:tc>
                  <a:txBody>
                    <a:bodyPr/>
                    <a:lstStyle/>
                    <a:p>
                      <a:r>
                        <a:rPr lang="en-ZW" sz="1400" dirty="0" smtClean="0"/>
                        <a:t>Cu</a:t>
                      </a:r>
                    </a:p>
                    <a:p>
                      <a:r>
                        <a:rPr lang="en-ZW" sz="1400" dirty="0" smtClean="0"/>
                        <a:t>(</a:t>
                      </a:r>
                      <a:r>
                        <a:rPr lang="en-ZW" sz="1400" dirty="0" err="1" smtClean="0"/>
                        <a:t>ppm</a:t>
                      </a:r>
                      <a:r>
                        <a:rPr lang="en-ZW" sz="1400" dirty="0" smtClean="0"/>
                        <a:t>)</a:t>
                      </a:r>
                    </a:p>
                  </a:txBody>
                  <a:tcPr/>
                </a:tc>
              </a:tr>
              <a:tr h="9025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dirty="0" smtClean="0">
                          <a:solidFill>
                            <a:srgbClr val="00B0F0"/>
                          </a:solidFill>
                          <a:effectLst/>
                        </a:rPr>
                        <a:t>1(Control)</a:t>
                      </a:r>
                    </a:p>
                    <a:p>
                      <a:endParaRPr lang="en-ZW" dirty="0">
                        <a:solidFill>
                          <a:srgbClr val="00B0F0"/>
                        </a:solidFill>
                        <a:effectLst/>
                      </a:endParaRPr>
                    </a:p>
                  </a:txBody>
                  <a:tcPr/>
                </a:tc>
                <a:tc>
                  <a:txBody>
                    <a:bodyPr/>
                    <a:lstStyle/>
                    <a:p>
                      <a:r>
                        <a:rPr lang="en-ZW" dirty="0" smtClean="0">
                          <a:solidFill>
                            <a:srgbClr val="00B0F0"/>
                          </a:solidFill>
                          <a:effectLst/>
                        </a:rPr>
                        <a:t>0.17</a:t>
                      </a:r>
                      <a:endParaRPr lang="en-ZW" dirty="0">
                        <a:solidFill>
                          <a:srgbClr val="00B0F0"/>
                        </a:solidFill>
                        <a:effectLst/>
                      </a:endParaRPr>
                    </a:p>
                  </a:txBody>
                  <a:tcPr/>
                </a:tc>
                <a:tc>
                  <a:txBody>
                    <a:bodyPr/>
                    <a:lstStyle/>
                    <a:p>
                      <a:r>
                        <a:rPr lang="en-ZW" dirty="0" smtClean="0">
                          <a:solidFill>
                            <a:srgbClr val="00B0F0"/>
                          </a:solidFill>
                          <a:effectLst/>
                        </a:rPr>
                        <a:t>0.14</a:t>
                      </a:r>
                      <a:endParaRPr lang="en-ZW" dirty="0">
                        <a:solidFill>
                          <a:srgbClr val="00B0F0"/>
                        </a:solidFill>
                        <a:effectLst/>
                      </a:endParaRPr>
                    </a:p>
                  </a:txBody>
                  <a:tcPr/>
                </a:tc>
                <a:tc>
                  <a:txBody>
                    <a:bodyPr/>
                    <a:lstStyle/>
                    <a:p>
                      <a:r>
                        <a:rPr lang="en-ZW" dirty="0" smtClean="0">
                          <a:solidFill>
                            <a:srgbClr val="00B0F0"/>
                          </a:solidFill>
                          <a:effectLst/>
                        </a:rPr>
                        <a:t>0.15</a:t>
                      </a:r>
                      <a:endParaRPr lang="en-ZW" dirty="0">
                        <a:solidFill>
                          <a:srgbClr val="00B0F0"/>
                        </a:solidFill>
                        <a:effectLst/>
                      </a:endParaRPr>
                    </a:p>
                  </a:txBody>
                  <a:tcPr/>
                </a:tc>
                <a:tc>
                  <a:txBody>
                    <a:bodyPr/>
                    <a:lstStyle/>
                    <a:p>
                      <a:r>
                        <a:rPr lang="en-ZW" dirty="0" smtClean="0">
                          <a:solidFill>
                            <a:srgbClr val="00B0F0"/>
                          </a:solidFill>
                          <a:effectLst/>
                        </a:rPr>
                        <a:t>1.9</a:t>
                      </a:r>
                      <a:endParaRPr lang="en-ZW" dirty="0">
                        <a:solidFill>
                          <a:srgbClr val="00B0F0"/>
                        </a:solidFill>
                        <a:effectLst/>
                      </a:endParaRPr>
                    </a:p>
                  </a:txBody>
                  <a:tcPr/>
                </a:tc>
                <a:tc>
                  <a:txBody>
                    <a:bodyPr/>
                    <a:lstStyle/>
                    <a:p>
                      <a:r>
                        <a:rPr lang="en-ZW" dirty="0" smtClean="0">
                          <a:solidFill>
                            <a:srgbClr val="00B0F0"/>
                          </a:solidFill>
                          <a:effectLst/>
                        </a:rPr>
                        <a:t>0.16</a:t>
                      </a:r>
                      <a:endParaRPr lang="en-ZW" dirty="0">
                        <a:solidFill>
                          <a:srgbClr val="00B0F0"/>
                        </a:solidFill>
                        <a:effectLst/>
                      </a:endParaRPr>
                    </a:p>
                  </a:txBody>
                  <a:tcPr/>
                </a:tc>
                <a:tc>
                  <a:txBody>
                    <a:bodyPr/>
                    <a:lstStyle/>
                    <a:p>
                      <a:r>
                        <a:rPr lang="en-ZW" dirty="0" smtClean="0">
                          <a:solidFill>
                            <a:srgbClr val="00B0F0"/>
                          </a:solidFill>
                          <a:effectLst/>
                        </a:rPr>
                        <a:t>35.5</a:t>
                      </a:r>
                      <a:endParaRPr lang="en-ZW" dirty="0">
                        <a:solidFill>
                          <a:srgbClr val="00B0F0"/>
                        </a:solidFill>
                        <a:effectLst/>
                      </a:endParaRPr>
                    </a:p>
                  </a:txBody>
                  <a:tcPr/>
                </a:tc>
                <a:tc>
                  <a:txBody>
                    <a:bodyPr/>
                    <a:lstStyle/>
                    <a:p>
                      <a:r>
                        <a:rPr lang="en-ZW" dirty="0" smtClean="0">
                          <a:solidFill>
                            <a:srgbClr val="00B0F0"/>
                          </a:solidFill>
                          <a:effectLst/>
                        </a:rPr>
                        <a:t>23.4</a:t>
                      </a:r>
                      <a:endParaRPr lang="en-ZW" dirty="0">
                        <a:solidFill>
                          <a:srgbClr val="00B0F0"/>
                        </a:solidFill>
                        <a:effectLst/>
                      </a:endParaRPr>
                    </a:p>
                  </a:txBody>
                  <a:tcPr/>
                </a:tc>
                <a:tc>
                  <a:txBody>
                    <a:bodyPr/>
                    <a:lstStyle/>
                    <a:p>
                      <a:r>
                        <a:rPr lang="en-ZW" dirty="0" smtClean="0">
                          <a:solidFill>
                            <a:srgbClr val="00B0F0"/>
                          </a:solidFill>
                          <a:effectLst/>
                        </a:rPr>
                        <a:t>18</a:t>
                      </a:r>
                      <a:endParaRPr lang="en-ZW" dirty="0">
                        <a:solidFill>
                          <a:srgbClr val="00B0F0"/>
                        </a:solidFill>
                        <a:effectLst/>
                      </a:endParaRPr>
                    </a:p>
                  </a:txBody>
                  <a:tcPr/>
                </a:tc>
                <a:tc>
                  <a:txBody>
                    <a:bodyPr/>
                    <a:lstStyle/>
                    <a:p>
                      <a:r>
                        <a:rPr lang="en-ZW" dirty="0" smtClean="0">
                          <a:solidFill>
                            <a:srgbClr val="00B0F0"/>
                          </a:solidFill>
                          <a:effectLst/>
                        </a:rPr>
                        <a:t>16</a:t>
                      </a:r>
                      <a:endParaRPr lang="en-ZW" dirty="0">
                        <a:solidFill>
                          <a:srgbClr val="00B0F0"/>
                        </a:solidFill>
                        <a:effectLst/>
                      </a:endParaRPr>
                    </a:p>
                  </a:txBody>
                  <a:tcPr/>
                </a:tc>
                <a:tc>
                  <a:txBody>
                    <a:bodyPr/>
                    <a:lstStyle/>
                    <a:p>
                      <a:r>
                        <a:rPr lang="en-ZW" dirty="0" smtClean="0">
                          <a:solidFill>
                            <a:srgbClr val="00B0F0"/>
                          </a:solidFill>
                          <a:effectLst/>
                        </a:rPr>
                        <a:t>4.6</a:t>
                      </a:r>
                      <a:endParaRPr lang="en-ZW" dirty="0">
                        <a:solidFill>
                          <a:srgbClr val="00B0F0"/>
                        </a:solidFill>
                        <a:effectLst/>
                      </a:endParaRPr>
                    </a:p>
                  </a:txBody>
                  <a:tcPr/>
                </a:tc>
              </a:tr>
              <a:tr h="1173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dirty="0" smtClean="0">
                          <a:solidFill>
                            <a:srgbClr val="FFC000"/>
                          </a:solidFill>
                        </a:rPr>
                        <a:t>2(</a:t>
                      </a:r>
                      <a:r>
                        <a:rPr lang="en-ZW" sz="1800" dirty="0" err="1" smtClean="0">
                          <a:solidFill>
                            <a:srgbClr val="FFC000"/>
                          </a:solidFill>
                        </a:rPr>
                        <a:t>Cpd</a:t>
                      </a:r>
                      <a:r>
                        <a:rPr lang="en-ZW" sz="1800" baseline="0" dirty="0" smtClean="0">
                          <a:solidFill>
                            <a:srgbClr val="FFC000"/>
                          </a:solidFill>
                        </a:rPr>
                        <a:t> D)</a:t>
                      </a:r>
                      <a:endParaRPr lang="en-ZW" sz="1800" dirty="0" smtClean="0">
                        <a:solidFill>
                          <a:srgbClr val="FFC000"/>
                        </a:solidFill>
                      </a:endParaRPr>
                    </a:p>
                    <a:p>
                      <a:endParaRPr lang="en-ZW" sz="1800" smtClean="0">
                        <a:solidFill>
                          <a:srgbClr val="FFC000"/>
                        </a:solidFill>
                      </a:endParaRPr>
                    </a:p>
                    <a:p>
                      <a:endParaRPr lang="en-ZW" dirty="0">
                        <a:solidFill>
                          <a:srgbClr val="FFC000"/>
                        </a:solidFill>
                      </a:endParaRPr>
                    </a:p>
                  </a:txBody>
                  <a:tcPr/>
                </a:tc>
                <a:tc>
                  <a:txBody>
                    <a:bodyPr/>
                    <a:lstStyle/>
                    <a:p>
                      <a:r>
                        <a:rPr lang="en-ZW" dirty="0" smtClean="0">
                          <a:solidFill>
                            <a:srgbClr val="FFC000"/>
                          </a:solidFill>
                        </a:rPr>
                        <a:t>1.20</a:t>
                      </a:r>
                      <a:endParaRPr lang="en-ZW" dirty="0">
                        <a:solidFill>
                          <a:srgbClr val="FFC000"/>
                        </a:solidFill>
                      </a:endParaRPr>
                    </a:p>
                  </a:txBody>
                  <a:tcPr/>
                </a:tc>
                <a:tc>
                  <a:txBody>
                    <a:bodyPr/>
                    <a:lstStyle/>
                    <a:p>
                      <a:r>
                        <a:rPr lang="en-ZW" dirty="0" smtClean="0">
                          <a:solidFill>
                            <a:srgbClr val="FFC000"/>
                          </a:solidFill>
                        </a:rPr>
                        <a:t>0.21</a:t>
                      </a:r>
                      <a:endParaRPr lang="en-ZW" dirty="0">
                        <a:solidFill>
                          <a:srgbClr val="FFC000"/>
                        </a:solidFill>
                      </a:endParaRPr>
                    </a:p>
                  </a:txBody>
                  <a:tcPr/>
                </a:tc>
                <a:tc>
                  <a:txBody>
                    <a:bodyPr/>
                    <a:lstStyle/>
                    <a:p>
                      <a:r>
                        <a:rPr lang="en-ZW" dirty="0" smtClean="0">
                          <a:solidFill>
                            <a:srgbClr val="FFC000"/>
                          </a:solidFill>
                        </a:rPr>
                        <a:t>0.17</a:t>
                      </a:r>
                      <a:endParaRPr lang="en-ZW" dirty="0">
                        <a:solidFill>
                          <a:srgbClr val="FFC000"/>
                        </a:solidFill>
                      </a:endParaRPr>
                    </a:p>
                  </a:txBody>
                  <a:tcPr/>
                </a:tc>
                <a:tc>
                  <a:txBody>
                    <a:bodyPr/>
                    <a:lstStyle/>
                    <a:p>
                      <a:r>
                        <a:rPr lang="en-ZW" dirty="0" smtClean="0">
                          <a:solidFill>
                            <a:srgbClr val="FFC000"/>
                          </a:solidFill>
                        </a:rPr>
                        <a:t>2.3</a:t>
                      </a:r>
                      <a:endParaRPr lang="en-ZW" dirty="0">
                        <a:solidFill>
                          <a:srgbClr val="FFC000"/>
                        </a:solidFill>
                      </a:endParaRPr>
                    </a:p>
                  </a:txBody>
                  <a:tcPr/>
                </a:tc>
                <a:tc>
                  <a:txBody>
                    <a:bodyPr/>
                    <a:lstStyle/>
                    <a:p>
                      <a:r>
                        <a:rPr lang="en-ZW" dirty="0" smtClean="0">
                          <a:solidFill>
                            <a:srgbClr val="FFC000"/>
                          </a:solidFill>
                        </a:rPr>
                        <a:t>0.17</a:t>
                      </a:r>
                      <a:endParaRPr lang="en-ZW" dirty="0">
                        <a:solidFill>
                          <a:srgbClr val="FFC000"/>
                        </a:solidFill>
                      </a:endParaRPr>
                    </a:p>
                  </a:txBody>
                  <a:tcPr/>
                </a:tc>
                <a:tc>
                  <a:txBody>
                    <a:bodyPr/>
                    <a:lstStyle/>
                    <a:p>
                      <a:r>
                        <a:rPr lang="en-ZW" dirty="0" smtClean="0">
                          <a:solidFill>
                            <a:srgbClr val="FFC000"/>
                          </a:solidFill>
                        </a:rPr>
                        <a:t>37</a:t>
                      </a:r>
                      <a:endParaRPr lang="en-ZW" dirty="0">
                        <a:solidFill>
                          <a:srgbClr val="FFC000"/>
                        </a:solidFill>
                      </a:endParaRPr>
                    </a:p>
                  </a:txBody>
                  <a:tcPr/>
                </a:tc>
                <a:tc>
                  <a:txBody>
                    <a:bodyPr/>
                    <a:lstStyle/>
                    <a:p>
                      <a:r>
                        <a:rPr lang="en-ZW" dirty="0" smtClean="0">
                          <a:solidFill>
                            <a:srgbClr val="FFC000"/>
                          </a:solidFill>
                        </a:rPr>
                        <a:t>24</a:t>
                      </a:r>
                      <a:endParaRPr lang="en-ZW" dirty="0">
                        <a:solidFill>
                          <a:srgbClr val="FFC000"/>
                        </a:solidFill>
                      </a:endParaRPr>
                    </a:p>
                  </a:txBody>
                  <a:tcPr/>
                </a:tc>
                <a:tc>
                  <a:txBody>
                    <a:bodyPr/>
                    <a:lstStyle/>
                    <a:p>
                      <a:r>
                        <a:rPr lang="en-ZW" dirty="0" smtClean="0">
                          <a:solidFill>
                            <a:srgbClr val="FFC000"/>
                          </a:solidFill>
                        </a:rPr>
                        <a:t>20</a:t>
                      </a:r>
                      <a:endParaRPr lang="en-ZW" dirty="0">
                        <a:solidFill>
                          <a:srgbClr val="FFC000"/>
                        </a:solidFill>
                      </a:endParaRPr>
                    </a:p>
                  </a:txBody>
                  <a:tcPr/>
                </a:tc>
                <a:tc>
                  <a:txBody>
                    <a:bodyPr/>
                    <a:lstStyle/>
                    <a:p>
                      <a:r>
                        <a:rPr lang="en-ZW" dirty="0" smtClean="0">
                          <a:solidFill>
                            <a:srgbClr val="FFC000"/>
                          </a:solidFill>
                        </a:rPr>
                        <a:t>21</a:t>
                      </a:r>
                      <a:endParaRPr lang="en-ZW" dirty="0">
                        <a:solidFill>
                          <a:srgbClr val="FFC000"/>
                        </a:solidFill>
                      </a:endParaRPr>
                    </a:p>
                  </a:txBody>
                  <a:tcPr/>
                </a:tc>
                <a:tc>
                  <a:txBody>
                    <a:bodyPr/>
                    <a:lstStyle/>
                    <a:p>
                      <a:r>
                        <a:rPr lang="en-ZW" dirty="0" smtClean="0">
                          <a:solidFill>
                            <a:srgbClr val="FFC000"/>
                          </a:solidFill>
                        </a:rPr>
                        <a:t>4.5</a:t>
                      </a:r>
                      <a:endParaRPr lang="en-ZW" dirty="0">
                        <a:solidFill>
                          <a:srgbClr val="FFC000"/>
                        </a:solidFill>
                      </a:endParaRPr>
                    </a:p>
                  </a:txBody>
                  <a:tcPr/>
                </a:tc>
              </a:tr>
              <a:tr h="13850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dirty="0" smtClean="0"/>
                        <a:t>3(</a:t>
                      </a:r>
                      <a:r>
                        <a:rPr lang="en-ZW" sz="1800" dirty="0" err="1" smtClean="0"/>
                        <a:t>Cpd</a:t>
                      </a:r>
                      <a:r>
                        <a:rPr lang="en-ZW" sz="1800" dirty="0" smtClean="0"/>
                        <a:t> D +</a:t>
                      </a:r>
                      <a:r>
                        <a:rPr lang="en-ZW" sz="1800" dirty="0" err="1" smtClean="0"/>
                        <a:t>Zn+Cu</a:t>
                      </a:r>
                      <a:r>
                        <a:rPr lang="en-ZW" sz="1800" dirty="0" smtClean="0"/>
                        <a:t>)</a:t>
                      </a:r>
                    </a:p>
                    <a:p>
                      <a:endParaRPr lang="en-ZW" sz="1800" dirty="0" smtClean="0"/>
                    </a:p>
                    <a:p>
                      <a:endParaRPr lang="en-ZW" dirty="0"/>
                    </a:p>
                  </a:txBody>
                  <a:tcPr/>
                </a:tc>
                <a:tc>
                  <a:txBody>
                    <a:bodyPr/>
                    <a:lstStyle/>
                    <a:p>
                      <a:r>
                        <a:rPr lang="en-ZW" dirty="0" smtClean="0"/>
                        <a:t>1.24</a:t>
                      </a:r>
                      <a:endParaRPr lang="en-ZW" dirty="0"/>
                    </a:p>
                  </a:txBody>
                  <a:tcPr/>
                </a:tc>
                <a:tc>
                  <a:txBody>
                    <a:bodyPr/>
                    <a:lstStyle/>
                    <a:p>
                      <a:r>
                        <a:rPr lang="en-ZW" dirty="0" smtClean="0"/>
                        <a:t>0.35</a:t>
                      </a:r>
                      <a:endParaRPr lang="en-ZW" dirty="0"/>
                    </a:p>
                  </a:txBody>
                  <a:tcPr/>
                </a:tc>
                <a:tc>
                  <a:txBody>
                    <a:bodyPr/>
                    <a:lstStyle/>
                    <a:p>
                      <a:r>
                        <a:rPr lang="en-ZW" dirty="0" smtClean="0"/>
                        <a:t>0.38</a:t>
                      </a:r>
                      <a:endParaRPr lang="en-ZW" dirty="0"/>
                    </a:p>
                  </a:txBody>
                  <a:tcPr/>
                </a:tc>
                <a:tc>
                  <a:txBody>
                    <a:bodyPr/>
                    <a:lstStyle/>
                    <a:p>
                      <a:r>
                        <a:rPr lang="en-ZW" dirty="0" smtClean="0"/>
                        <a:t>3.11</a:t>
                      </a:r>
                      <a:endParaRPr lang="en-ZW" dirty="0"/>
                    </a:p>
                  </a:txBody>
                  <a:tcPr/>
                </a:tc>
                <a:tc>
                  <a:txBody>
                    <a:bodyPr/>
                    <a:lstStyle/>
                    <a:p>
                      <a:r>
                        <a:rPr lang="en-ZW" dirty="0" smtClean="0"/>
                        <a:t>0.19</a:t>
                      </a:r>
                      <a:endParaRPr lang="en-ZW" dirty="0"/>
                    </a:p>
                  </a:txBody>
                  <a:tcPr/>
                </a:tc>
                <a:tc>
                  <a:txBody>
                    <a:bodyPr/>
                    <a:lstStyle/>
                    <a:p>
                      <a:r>
                        <a:rPr lang="en-ZW" dirty="0" smtClean="0"/>
                        <a:t>38</a:t>
                      </a:r>
                      <a:endParaRPr lang="en-ZW" dirty="0"/>
                    </a:p>
                  </a:txBody>
                  <a:tcPr/>
                </a:tc>
                <a:tc>
                  <a:txBody>
                    <a:bodyPr/>
                    <a:lstStyle/>
                    <a:p>
                      <a:r>
                        <a:rPr lang="en-ZW" dirty="0" smtClean="0"/>
                        <a:t>22</a:t>
                      </a:r>
                      <a:endParaRPr lang="en-ZW" dirty="0"/>
                    </a:p>
                  </a:txBody>
                  <a:tcPr/>
                </a:tc>
                <a:tc>
                  <a:txBody>
                    <a:bodyPr/>
                    <a:lstStyle/>
                    <a:p>
                      <a:r>
                        <a:rPr lang="en-ZW" dirty="0" smtClean="0"/>
                        <a:t>36</a:t>
                      </a:r>
                      <a:endParaRPr lang="en-ZW" dirty="0"/>
                    </a:p>
                  </a:txBody>
                  <a:tcPr/>
                </a:tc>
                <a:tc>
                  <a:txBody>
                    <a:bodyPr/>
                    <a:lstStyle/>
                    <a:p>
                      <a:r>
                        <a:rPr lang="en-ZW" dirty="0" smtClean="0"/>
                        <a:t>17.7</a:t>
                      </a:r>
                      <a:endParaRPr lang="en-ZW" dirty="0"/>
                    </a:p>
                  </a:txBody>
                  <a:tcPr/>
                </a:tc>
                <a:tc>
                  <a:txBody>
                    <a:bodyPr/>
                    <a:lstStyle/>
                    <a:p>
                      <a:r>
                        <a:rPr lang="en-ZW" dirty="0" smtClean="0"/>
                        <a:t>6</a:t>
                      </a:r>
                      <a:endParaRPr lang="en-ZW"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W" sz="3200" dirty="0" smtClean="0"/>
              <a:t>Maize grain  analytical results Cont</a:t>
            </a:r>
            <a:endParaRPr lang="en-ZW" sz="3200" dirty="0"/>
          </a:p>
        </p:txBody>
      </p:sp>
      <p:sp>
        <p:nvSpPr>
          <p:cNvPr id="3" name="Content Placeholder 2"/>
          <p:cNvSpPr>
            <a:spLocks noGrp="1"/>
          </p:cNvSpPr>
          <p:nvPr>
            <p:ph sz="quarter" idx="1"/>
          </p:nvPr>
        </p:nvSpPr>
        <p:spPr>
          <a:xfrm>
            <a:off x="533400" y="1600200"/>
            <a:ext cx="8232648" cy="5257800"/>
          </a:xfrm>
        </p:spPr>
        <p:txBody>
          <a:bodyPr/>
          <a:lstStyle/>
          <a:p>
            <a:pPr>
              <a:buNone/>
            </a:pPr>
            <a:r>
              <a:rPr lang="en-ZW" sz="2400" i="1" dirty="0" smtClean="0"/>
              <a:t>Table </a:t>
            </a:r>
            <a:r>
              <a:rPr lang="en-ZW" sz="2400" i="1" dirty="0"/>
              <a:t>3: Maize grain </a:t>
            </a:r>
            <a:r>
              <a:rPr lang="en-ZW" sz="2400" i="1" dirty="0" smtClean="0"/>
              <a:t>nutritional analytical </a:t>
            </a:r>
            <a:r>
              <a:rPr lang="en-ZW" sz="2400" i="1" dirty="0"/>
              <a:t>results 2017/2018</a:t>
            </a:r>
          </a:p>
          <a:p>
            <a:pPr>
              <a:buNone/>
            </a:pPr>
            <a:endParaRPr lang="en-ZW" dirty="0"/>
          </a:p>
        </p:txBody>
      </p:sp>
      <p:graphicFrame>
        <p:nvGraphicFramePr>
          <p:cNvPr id="4" name="Table 3"/>
          <p:cNvGraphicFramePr>
            <a:graphicFrameLocks noGrp="1"/>
          </p:cNvGraphicFramePr>
          <p:nvPr/>
        </p:nvGraphicFramePr>
        <p:xfrm>
          <a:off x="457200" y="2200238"/>
          <a:ext cx="8534398" cy="4846320"/>
        </p:xfrm>
        <a:graphic>
          <a:graphicData uri="http://schemas.openxmlformats.org/drawingml/2006/table">
            <a:tbl>
              <a:tblPr firstRow="1" bandRow="1">
                <a:tableStyleId>{5940675A-B579-460E-94D1-54222C63F5DA}</a:tableStyleId>
              </a:tblPr>
              <a:tblGrid>
                <a:gridCol w="1295400"/>
                <a:gridCol w="782539"/>
                <a:gridCol w="742122"/>
                <a:gridCol w="742122"/>
                <a:gridCol w="816334"/>
                <a:gridCol w="816334"/>
                <a:gridCol w="667910"/>
                <a:gridCol w="614239"/>
                <a:gridCol w="721580"/>
                <a:gridCol w="667910"/>
                <a:gridCol w="667908"/>
              </a:tblGrid>
              <a:tr h="209450">
                <a:tc rowSpan="2">
                  <a:txBody>
                    <a:bodyPr/>
                    <a:lstStyle/>
                    <a:p>
                      <a:r>
                        <a:rPr lang="en-ZW" dirty="0" smtClean="0"/>
                        <a:t>Treatment</a:t>
                      </a:r>
                      <a:endParaRPr lang="en-ZW" dirty="0"/>
                    </a:p>
                  </a:txBody>
                  <a:tcPr/>
                </a:tc>
                <a:tc gridSpan="10">
                  <a:txBody>
                    <a:bodyPr/>
                    <a:lstStyle/>
                    <a:p>
                      <a:r>
                        <a:rPr lang="en-ZW" sz="1800" dirty="0" smtClean="0"/>
                        <a:t> Analytical Results</a:t>
                      </a:r>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c hMerge="1">
                  <a:txBody>
                    <a:bodyPr/>
                    <a:lstStyle/>
                    <a:p>
                      <a:endParaRPr lang="en-ZW" dirty="0"/>
                    </a:p>
                  </a:txBody>
                  <a:tcPr/>
                </a:tc>
              </a:tr>
              <a:tr h="710602">
                <a:tc vMerge="1">
                  <a:txBody>
                    <a:bodyPr/>
                    <a:lstStyle/>
                    <a:p>
                      <a:endParaRPr lang="en-ZW" dirty="0"/>
                    </a:p>
                  </a:txBody>
                  <a:tcPr/>
                </a:tc>
                <a:tc>
                  <a:txBody>
                    <a:bodyPr/>
                    <a:lstStyle/>
                    <a:p>
                      <a:r>
                        <a:rPr lang="en-ZW" sz="1800" dirty="0" smtClean="0"/>
                        <a:t>N</a:t>
                      </a:r>
                    </a:p>
                    <a:p>
                      <a:r>
                        <a:rPr lang="en-ZW" sz="1800" dirty="0" smtClean="0"/>
                        <a:t>(%)</a:t>
                      </a:r>
                    </a:p>
                    <a:p>
                      <a:endParaRPr lang="en-ZW" dirty="0"/>
                    </a:p>
                  </a:txBody>
                  <a:tcPr/>
                </a:tc>
                <a:tc>
                  <a:txBody>
                    <a:bodyPr/>
                    <a:lstStyle/>
                    <a:p>
                      <a:r>
                        <a:rPr lang="en-ZW" sz="1400" dirty="0" smtClean="0"/>
                        <a:t>P</a:t>
                      </a:r>
                    </a:p>
                    <a:p>
                      <a:r>
                        <a:rPr lang="en-ZW" sz="1400" dirty="0" smtClean="0"/>
                        <a:t>(%)</a:t>
                      </a:r>
                    </a:p>
                  </a:txBody>
                  <a:tcPr/>
                </a:tc>
                <a:tc>
                  <a:txBody>
                    <a:bodyPr/>
                    <a:lstStyle/>
                    <a:p>
                      <a:r>
                        <a:rPr lang="en-ZW" sz="1400" dirty="0" smtClean="0"/>
                        <a:t>Ca</a:t>
                      </a:r>
                    </a:p>
                    <a:p>
                      <a:r>
                        <a:rPr lang="en-ZW" sz="1400" dirty="0" smtClean="0"/>
                        <a:t>(%)</a:t>
                      </a:r>
                    </a:p>
                  </a:txBody>
                  <a:tcPr/>
                </a:tc>
                <a:tc>
                  <a:txBody>
                    <a:bodyPr/>
                    <a:lstStyle/>
                    <a:p>
                      <a:r>
                        <a:rPr lang="en-ZW" sz="1400" dirty="0" smtClean="0"/>
                        <a:t>K</a:t>
                      </a:r>
                    </a:p>
                    <a:p>
                      <a:r>
                        <a:rPr lang="en-ZW" sz="1400" dirty="0" smtClean="0"/>
                        <a:t>(%)</a:t>
                      </a:r>
                    </a:p>
                  </a:txBody>
                  <a:tcPr/>
                </a:tc>
                <a:tc>
                  <a:txBody>
                    <a:bodyPr/>
                    <a:lstStyle/>
                    <a:p>
                      <a:r>
                        <a:rPr lang="en-ZW" sz="1400" dirty="0" smtClean="0"/>
                        <a:t>Mg</a:t>
                      </a:r>
                    </a:p>
                    <a:p>
                      <a:r>
                        <a:rPr lang="en-ZW" sz="1400" dirty="0" smtClean="0"/>
                        <a:t>(%)</a:t>
                      </a:r>
                      <a:endParaRPr lang="en-ZW" sz="1400" dirty="0"/>
                    </a:p>
                  </a:txBody>
                  <a:tcPr/>
                </a:tc>
                <a:tc>
                  <a:txBody>
                    <a:bodyPr/>
                    <a:lstStyle/>
                    <a:p>
                      <a:r>
                        <a:rPr lang="en-ZW" sz="1400" dirty="0" smtClean="0"/>
                        <a:t>Fe</a:t>
                      </a:r>
                    </a:p>
                    <a:p>
                      <a:r>
                        <a:rPr lang="en-ZW" sz="1400" dirty="0" smtClean="0"/>
                        <a:t>(</a:t>
                      </a:r>
                      <a:r>
                        <a:rPr lang="en-ZW" sz="1400" dirty="0" err="1" smtClean="0"/>
                        <a:t>ppm</a:t>
                      </a:r>
                      <a:r>
                        <a:rPr lang="en-ZW" sz="1400" dirty="0" smtClean="0"/>
                        <a:t>)</a:t>
                      </a:r>
                      <a:endParaRPr lang="en-ZW" sz="1400" dirty="0"/>
                    </a:p>
                  </a:txBody>
                  <a:tcPr/>
                </a:tc>
                <a:tc>
                  <a:txBody>
                    <a:bodyPr/>
                    <a:lstStyle/>
                    <a:p>
                      <a:r>
                        <a:rPr lang="en-ZW" sz="1400" dirty="0" err="1" smtClean="0"/>
                        <a:t>Mn</a:t>
                      </a:r>
                      <a:endParaRPr lang="en-ZW" sz="1400" dirty="0" smtClean="0"/>
                    </a:p>
                    <a:p>
                      <a:r>
                        <a:rPr lang="en-ZW" sz="1400" dirty="0" smtClean="0"/>
                        <a:t>(</a:t>
                      </a:r>
                      <a:r>
                        <a:rPr lang="en-ZW" sz="1400" dirty="0" err="1" smtClean="0"/>
                        <a:t>ppm</a:t>
                      </a:r>
                      <a:r>
                        <a:rPr lang="en-ZW" sz="1400" dirty="0" smtClean="0"/>
                        <a:t>)</a:t>
                      </a:r>
                    </a:p>
                  </a:txBody>
                  <a:tcPr/>
                </a:tc>
                <a:tc>
                  <a:txBody>
                    <a:bodyPr/>
                    <a:lstStyle/>
                    <a:p>
                      <a:r>
                        <a:rPr lang="en-ZW" sz="1400" dirty="0" smtClean="0"/>
                        <a:t>Zn</a:t>
                      </a:r>
                    </a:p>
                    <a:p>
                      <a:r>
                        <a:rPr lang="en-ZW" sz="1400" dirty="0" smtClean="0"/>
                        <a:t>(</a:t>
                      </a:r>
                      <a:r>
                        <a:rPr lang="en-ZW" sz="1400" dirty="0" err="1" smtClean="0"/>
                        <a:t>ppm</a:t>
                      </a:r>
                      <a:r>
                        <a:rPr lang="en-ZW" sz="1400" dirty="0" smtClean="0"/>
                        <a:t>)</a:t>
                      </a:r>
                    </a:p>
                  </a:txBody>
                  <a:tcPr/>
                </a:tc>
                <a:tc>
                  <a:txBody>
                    <a:bodyPr/>
                    <a:lstStyle/>
                    <a:p>
                      <a:r>
                        <a:rPr lang="en-ZW" sz="1400" dirty="0" smtClean="0"/>
                        <a:t>B</a:t>
                      </a:r>
                    </a:p>
                    <a:p>
                      <a:r>
                        <a:rPr lang="en-ZW" sz="1400" dirty="0" smtClean="0"/>
                        <a:t>(</a:t>
                      </a:r>
                      <a:r>
                        <a:rPr lang="en-ZW" sz="1400" dirty="0" err="1" smtClean="0"/>
                        <a:t>ppm</a:t>
                      </a:r>
                      <a:r>
                        <a:rPr lang="en-ZW" sz="1400" dirty="0" smtClean="0"/>
                        <a:t>)</a:t>
                      </a:r>
                    </a:p>
                  </a:txBody>
                  <a:tcPr/>
                </a:tc>
                <a:tc>
                  <a:txBody>
                    <a:bodyPr/>
                    <a:lstStyle/>
                    <a:p>
                      <a:r>
                        <a:rPr lang="en-ZW" sz="1400" dirty="0" smtClean="0"/>
                        <a:t>Cu</a:t>
                      </a:r>
                    </a:p>
                    <a:p>
                      <a:r>
                        <a:rPr lang="en-ZW" sz="1400" dirty="0" smtClean="0"/>
                        <a:t>(</a:t>
                      </a:r>
                      <a:r>
                        <a:rPr lang="en-ZW" sz="1400" dirty="0" err="1" smtClean="0"/>
                        <a:t>ppm</a:t>
                      </a:r>
                      <a:r>
                        <a:rPr lang="en-ZW" sz="1400" dirty="0" smtClean="0"/>
                        <a:t>)</a:t>
                      </a:r>
                    </a:p>
                  </a:txBody>
                  <a:tcPr/>
                </a:tc>
              </a:tr>
              <a:tr h="9392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dirty="0" smtClean="0"/>
                        <a:t>4(</a:t>
                      </a:r>
                      <a:r>
                        <a:rPr lang="en-ZW" sz="1800" dirty="0" err="1" smtClean="0"/>
                        <a:t>Cpd</a:t>
                      </a:r>
                      <a:r>
                        <a:rPr lang="en-ZW" sz="1800" dirty="0" smtClean="0"/>
                        <a:t> </a:t>
                      </a:r>
                      <a:r>
                        <a:rPr lang="en-ZW" sz="1800" dirty="0" err="1" smtClean="0"/>
                        <a:t>D+Zn+Fe</a:t>
                      </a:r>
                      <a:r>
                        <a:rPr lang="en-ZW" sz="1800" dirty="0" smtClean="0"/>
                        <a:t>)</a:t>
                      </a:r>
                    </a:p>
                    <a:p>
                      <a:endParaRPr lang="en-ZW" sz="1800" dirty="0" smtClean="0"/>
                    </a:p>
                    <a:p>
                      <a:endParaRPr lang="en-ZW" dirty="0"/>
                    </a:p>
                  </a:txBody>
                  <a:tcPr/>
                </a:tc>
                <a:tc>
                  <a:txBody>
                    <a:bodyPr/>
                    <a:lstStyle/>
                    <a:p>
                      <a:r>
                        <a:rPr lang="en-ZW" dirty="0" smtClean="0"/>
                        <a:t>1.33</a:t>
                      </a:r>
                      <a:endParaRPr lang="en-ZW" dirty="0"/>
                    </a:p>
                  </a:txBody>
                  <a:tcPr/>
                </a:tc>
                <a:tc>
                  <a:txBody>
                    <a:bodyPr/>
                    <a:lstStyle/>
                    <a:p>
                      <a:r>
                        <a:rPr lang="en-ZW" dirty="0" smtClean="0"/>
                        <a:t>0.34</a:t>
                      </a:r>
                      <a:endParaRPr lang="en-ZW" dirty="0"/>
                    </a:p>
                  </a:txBody>
                  <a:tcPr/>
                </a:tc>
                <a:tc>
                  <a:txBody>
                    <a:bodyPr/>
                    <a:lstStyle/>
                    <a:p>
                      <a:r>
                        <a:rPr lang="en-ZW" dirty="0" smtClean="0"/>
                        <a:t>0.41</a:t>
                      </a:r>
                      <a:endParaRPr lang="en-ZW" dirty="0"/>
                    </a:p>
                  </a:txBody>
                  <a:tcPr/>
                </a:tc>
                <a:tc>
                  <a:txBody>
                    <a:bodyPr/>
                    <a:lstStyle/>
                    <a:p>
                      <a:r>
                        <a:rPr lang="en-ZW" dirty="0" smtClean="0"/>
                        <a:t>3.47</a:t>
                      </a:r>
                      <a:endParaRPr lang="en-ZW" dirty="0"/>
                    </a:p>
                  </a:txBody>
                  <a:tcPr/>
                </a:tc>
                <a:tc>
                  <a:txBody>
                    <a:bodyPr/>
                    <a:lstStyle/>
                    <a:p>
                      <a:r>
                        <a:rPr lang="en-ZW" dirty="0" smtClean="0"/>
                        <a:t>0.20</a:t>
                      </a:r>
                      <a:endParaRPr lang="en-ZW" dirty="0"/>
                    </a:p>
                  </a:txBody>
                  <a:tcPr/>
                </a:tc>
                <a:tc>
                  <a:txBody>
                    <a:bodyPr/>
                    <a:lstStyle/>
                    <a:p>
                      <a:r>
                        <a:rPr lang="en-ZW" dirty="0" smtClean="0"/>
                        <a:t>123</a:t>
                      </a:r>
                      <a:endParaRPr lang="en-ZW" dirty="0"/>
                    </a:p>
                  </a:txBody>
                  <a:tcPr/>
                </a:tc>
                <a:tc>
                  <a:txBody>
                    <a:bodyPr/>
                    <a:lstStyle/>
                    <a:p>
                      <a:r>
                        <a:rPr lang="en-ZW" dirty="0" smtClean="0"/>
                        <a:t>25</a:t>
                      </a:r>
                      <a:endParaRPr lang="en-ZW" dirty="0"/>
                    </a:p>
                  </a:txBody>
                  <a:tcPr/>
                </a:tc>
                <a:tc>
                  <a:txBody>
                    <a:bodyPr/>
                    <a:lstStyle/>
                    <a:p>
                      <a:r>
                        <a:rPr lang="en-ZW" dirty="0" smtClean="0"/>
                        <a:t>34</a:t>
                      </a:r>
                      <a:endParaRPr lang="en-ZW" dirty="0"/>
                    </a:p>
                  </a:txBody>
                  <a:tcPr/>
                </a:tc>
                <a:tc>
                  <a:txBody>
                    <a:bodyPr/>
                    <a:lstStyle/>
                    <a:p>
                      <a:r>
                        <a:rPr lang="en-ZW" dirty="0" smtClean="0"/>
                        <a:t>20.7</a:t>
                      </a:r>
                      <a:endParaRPr lang="en-ZW" dirty="0"/>
                    </a:p>
                  </a:txBody>
                  <a:tcPr/>
                </a:tc>
                <a:tc>
                  <a:txBody>
                    <a:bodyPr/>
                    <a:lstStyle/>
                    <a:p>
                      <a:r>
                        <a:rPr lang="en-ZW" dirty="0" smtClean="0"/>
                        <a:t>5</a:t>
                      </a:r>
                      <a:endParaRPr lang="en-ZW" dirty="0"/>
                    </a:p>
                  </a:txBody>
                  <a:tcPr/>
                </a:tc>
              </a:tr>
              <a:tr h="6807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dirty="0" smtClean="0"/>
                        <a:t>5(</a:t>
                      </a:r>
                      <a:r>
                        <a:rPr lang="en-ZW" sz="1800" dirty="0" err="1" smtClean="0"/>
                        <a:t>Cpd</a:t>
                      </a:r>
                      <a:r>
                        <a:rPr lang="en-ZW" sz="1800" dirty="0" smtClean="0"/>
                        <a:t> </a:t>
                      </a:r>
                      <a:r>
                        <a:rPr lang="en-ZW" sz="1800" dirty="0" err="1" smtClean="0"/>
                        <a:t>D+Cu+Fe</a:t>
                      </a:r>
                      <a:endParaRPr lang="en-ZW" sz="1800" dirty="0" smtClean="0"/>
                    </a:p>
                    <a:p>
                      <a:endParaRPr lang="en-ZW" sz="1800" dirty="0" smtClean="0"/>
                    </a:p>
                    <a:p>
                      <a:endParaRPr lang="en-ZW" dirty="0"/>
                    </a:p>
                  </a:txBody>
                  <a:tcPr/>
                </a:tc>
                <a:tc>
                  <a:txBody>
                    <a:bodyPr/>
                    <a:lstStyle/>
                    <a:p>
                      <a:r>
                        <a:rPr lang="en-ZW" dirty="0" smtClean="0"/>
                        <a:t>1.39</a:t>
                      </a:r>
                      <a:endParaRPr lang="en-ZW" dirty="0"/>
                    </a:p>
                  </a:txBody>
                  <a:tcPr/>
                </a:tc>
                <a:tc>
                  <a:txBody>
                    <a:bodyPr/>
                    <a:lstStyle/>
                    <a:p>
                      <a:r>
                        <a:rPr lang="en-ZW" dirty="0" smtClean="0"/>
                        <a:t>0.31</a:t>
                      </a:r>
                      <a:endParaRPr lang="en-ZW" dirty="0"/>
                    </a:p>
                  </a:txBody>
                  <a:tcPr/>
                </a:tc>
                <a:tc>
                  <a:txBody>
                    <a:bodyPr/>
                    <a:lstStyle/>
                    <a:p>
                      <a:r>
                        <a:rPr lang="en-ZW" dirty="0" smtClean="0"/>
                        <a:t>0.39</a:t>
                      </a:r>
                      <a:endParaRPr lang="en-ZW" dirty="0"/>
                    </a:p>
                  </a:txBody>
                  <a:tcPr/>
                </a:tc>
                <a:tc>
                  <a:txBody>
                    <a:bodyPr/>
                    <a:lstStyle/>
                    <a:p>
                      <a:r>
                        <a:rPr lang="en-ZW" dirty="0" smtClean="0"/>
                        <a:t>3.28</a:t>
                      </a:r>
                      <a:endParaRPr lang="en-ZW" dirty="0"/>
                    </a:p>
                  </a:txBody>
                  <a:tcPr/>
                </a:tc>
                <a:tc>
                  <a:txBody>
                    <a:bodyPr/>
                    <a:lstStyle/>
                    <a:p>
                      <a:r>
                        <a:rPr lang="en-ZW" dirty="0" smtClean="0"/>
                        <a:t>0.18</a:t>
                      </a:r>
                      <a:endParaRPr lang="en-ZW" dirty="0"/>
                    </a:p>
                  </a:txBody>
                  <a:tcPr/>
                </a:tc>
                <a:tc>
                  <a:txBody>
                    <a:bodyPr/>
                    <a:lstStyle/>
                    <a:p>
                      <a:r>
                        <a:rPr lang="en-ZW" dirty="0" smtClean="0"/>
                        <a:t>118</a:t>
                      </a:r>
                      <a:endParaRPr lang="en-ZW" dirty="0"/>
                    </a:p>
                  </a:txBody>
                  <a:tcPr/>
                </a:tc>
                <a:tc>
                  <a:txBody>
                    <a:bodyPr/>
                    <a:lstStyle/>
                    <a:p>
                      <a:r>
                        <a:rPr lang="en-ZW" dirty="0" smtClean="0"/>
                        <a:t>23</a:t>
                      </a:r>
                      <a:endParaRPr lang="en-ZW" dirty="0"/>
                    </a:p>
                  </a:txBody>
                  <a:tcPr/>
                </a:tc>
                <a:tc>
                  <a:txBody>
                    <a:bodyPr/>
                    <a:lstStyle/>
                    <a:p>
                      <a:r>
                        <a:rPr lang="en-ZW" dirty="0" smtClean="0"/>
                        <a:t>21</a:t>
                      </a:r>
                      <a:endParaRPr lang="en-ZW" dirty="0"/>
                    </a:p>
                  </a:txBody>
                  <a:tcPr/>
                </a:tc>
                <a:tc>
                  <a:txBody>
                    <a:bodyPr/>
                    <a:lstStyle/>
                    <a:p>
                      <a:r>
                        <a:rPr lang="en-ZW" dirty="0" smtClean="0"/>
                        <a:t>16</a:t>
                      </a:r>
                      <a:endParaRPr lang="en-ZW" dirty="0"/>
                    </a:p>
                  </a:txBody>
                  <a:tcPr/>
                </a:tc>
                <a:tc>
                  <a:txBody>
                    <a:bodyPr/>
                    <a:lstStyle/>
                    <a:p>
                      <a:r>
                        <a:rPr lang="en-ZW" dirty="0" smtClean="0"/>
                        <a:t>6.4</a:t>
                      </a:r>
                      <a:endParaRPr lang="en-ZW" dirty="0"/>
                    </a:p>
                  </a:txBody>
                  <a:tcPr/>
                </a:tc>
              </a:tr>
              <a:tr h="6807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dirty="0" smtClean="0">
                          <a:solidFill>
                            <a:srgbClr val="FF0000"/>
                          </a:solidFill>
                        </a:rPr>
                        <a:t>6(</a:t>
                      </a:r>
                      <a:r>
                        <a:rPr lang="en-ZW" sz="1800" dirty="0" err="1" smtClean="0">
                          <a:solidFill>
                            <a:srgbClr val="FF0000"/>
                          </a:solidFill>
                        </a:rPr>
                        <a:t>Cpd</a:t>
                      </a:r>
                      <a:r>
                        <a:rPr lang="en-ZW" sz="1800" dirty="0" smtClean="0">
                          <a:solidFill>
                            <a:srgbClr val="FF0000"/>
                          </a:solidFill>
                        </a:rPr>
                        <a:t> </a:t>
                      </a:r>
                      <a:r>
                        <a:rPr lang="en-ZW" sz="1800" dirty="0" err="1" smtClean="0">
                          <a:solidFill>
                            <a:srgbClr val="FF0000"/>
                          </a:solidFill>
                        </a:rPr>
                        <a:t>D+Zn+Cu+Fe</a:t>
                      </a:r>
                      <a:r>
                        <a:rPr lang="en-ZW" sz="1800" dirty="0" smtClean="0">
                          <a:solidFill>
                            <a:srgbClr val="FF0000"/>
                          </a:solidFill>
                        </a:rPr>
                        <a:t>)</a:t>
                      </a:r>
                    </a:p>
                    <a:p>
                      <a:endParaRPr lang="en-ZW" sz="1800" dirty="0" smtClean="0">
                        <a:solidFill>
                          <a:srgbClr val="FF0000"/>
                        </a:solidFill>
                      </a:endParaRPr>
                    </a:p>
                  </a:txBody>
                  <a:tcPr/>
                </a:tc>
                <a:tc>
                  <a:txBody>
                    <a:bodyPr/>
                    <a:lstStyle/>
                    <a:p>
                      <a:r>
                        <a:rPr lang="en-ZW" dirty="0" smtClean="0">
                          <a:solidFill>
                            <a:srgbClr val="FF0000"/>
                          </a:solidFill>
                        </a:rPr>
                        <a:t>1.41</a:t>
                      </a:r>
                      <a:endParaRPr lang="en-ZW" dirty="0">
                        <a:solidFill>
                          <a:srgbClr val="FF0000"/>
                        </a:solidFill>
                      </a:endParaRPr>
                    </a:p>
                  </a:txBody>
                  <a:tcPr/>
                </a:tc>
                <a:tc>
                  <a:txBody>
                    <a:bodyPr/>
                    <a:lstStyle/>
                    <a:p>
                      <a:r>
                        <a:rPr lang="en-ZW" dirty="0" smtClean="0">
                          <a:solidFill>
                            <a:srgbClr val="FF0000"/>
                          </a:solidFill>
                        </a:rPr>
                        <a:t>0.46</a:t>
                      </a:r>
                      <a:endParaRPr lang="en-ZW" dirty="0">
                        <a:solidFill>
                          <a:srgbClr val="FF0000"/>
                        </a:solidFill>
                      </a:endParaRPr>
                    </a:p>
                  </a:txBody>
                  <a:tcPr/>
                </a:tc>
                <a:tc>
                  <a:txBody>
                    <a:bodyPr/>
                    <a:lstStyle/>
                    <a:p>
                      <a:r>
                        <a:rPr lang="en-ZW" dirty="0" smtClean="0">
                          <a:solidFill>
                            <a:srgbClr val="FF0000"/>
                          </a:solidFill>
                        </a:rPr>
                        <a:t>0.43</a:t>
                      </a:r>
                      <a:endParaRPr lang="en-ZW" dirty="0">
                        <a:solidFill>
                          <a:srgbClr val="FF0000"/>
                        </a:solidFill>
                      </a:endParaRPr>
                    </a:p>
                  </a:txBody>
                  <a:tcPr/>
                </a:tc>
                <a:tc>
                  <a:txBody>
                    <a:bodyPr/>
                    <a:lstStyle/>
                    <a:p>
                      <a:r>
                        <a:rPr lang="en-ZW" dirty="0" smtClean="0">
                          <a:solidFill>
                            <a:srgbClr val="FF0000"/>
                          </a:solidFill>
                        </a:rPr>
                        <a:t>3.51</a:t>
                      </a:r>
                      <a:endParaRPr lang="en-ZW" dirty="0">
                        <a:solidFill>
                          <a:srgbClr val="FF0000"/>
                        </a:solidFill>
                      </a:endParaRPr>
                    </a:p>
                  </a:txBody>
                  <a:tcPr/>
                </a:tc>
                <a:tc>
                  <a:txBody>
                    <a:bodyPr/>
                    <a:lstStyle/>
                    <a:p>
                      <a:r>
                        <a:rPr lang="en-ZW" dirty="0" smtClean="0">
                          <a:solidFill>
                            <a:srgbClr val="FF0000"/>
                          </a:solidFill>
                        </a:rPr>
                        <a:t>0.22</a:t>
                      </a:r>
                      <a:endParaRPr lang="en-ZW" dirty="0">
                        <a:solidFill>
                          <a:srgbClr val="FF0000"/>
                        </a:solidFill>
                      </a:endParaRPr>
                    </a:p>
                  </a:txBody>
                  <a:tcPr/>
                </a:tc>
                <a:tc>
                  <a:txBody>
                    <a:bodyPr/>
                    <a:lstStyle/>
                    <a:p>
                      <a:r>
                        <a:rPr lang="en-ZW" dirty="0" smtClean="0">
                          <a:solidFill>
                            <a:srgbClr val="FF0000"/>
                          </a:solidFill>
                        </a:rPr>
                        <a:t>127</a:t>
                      </a:r>
                      <a:endParaRPr lang="en-ZW" dirty="0">
                        <a:solidFill>
                          <a:srgbClr val="FF0000"/>
                        </a:solidFill>
                      </a:endParaRPr>
                    </a:p>
                  </a:txBody>
                  <a:tcPr/>
                </a:tc>
                <a:tc>
                  <a:txBody>
                    <a:bodyPr/>
                    <a:lstStyle/>
                    <a:p>
                      <a:r>
                        <a:rPr lang="en-ZW" dirty="0" smtClean="0">
                          <a:solidFill>
                            <a:srgbClr val="FF0000"/>
                          </a:solidFill>
                        </a:rPr>
                        <a:t>24</a:t>
                      </a:r>
                      <a:endParaRPr lang="en-ZW" dirty="0">
                        <a:solidFill>
                          <a:srgbClr val="FF0000"/>
                        </a:solidFill>
                      </a:endParaRPr>
                    </a:p>
                  </a:txBody>
                  <a:tcPr/>
                </a:tc>
                <a:tc>
                  <a:txBody>
                    <a:bodyPr/>
                    <a:lstStyle/>
                    <a:p>
                      <a:r>
                        <a:rPr lang="en-ZW" dirty="0" smtClean="0">
                          <a:solidFill>
                            <a:srgbClr val="FF0000"/>
                          </a:solidFill>
                        </a:rPr>
                        <a:t>34.5</a:t>
                      </a:r>
                      <a:endParaRPr lang="en-ZW" dirty="0">
                        <a:solidFill>
                          <a:srgbClr val="FF0000"/>
                        </a:solidFill>
                      </a:endParaRPr>
                    </a:p>
                  </a:txBody>
                  <a:tcPr/>
                </a:tc>
                <a:tc>
                  <a:txBody>
                    <a:bodyPr/>
                    <a:lstStyle/>
                    <a:p>
                      <a:r>
                        <a:rPr lang="en-ZW" dirty="0" smtClean="0">
                          <a:solidFill>
                            <a:srgbClr val="FF0000"/>
                          </a:solidFill>
                        </a:rPr>
                        <a:t>18.7</a:t>
                      </a:r>
                      <a:endParaRPr lang="en-ZW" dirty="0">
                        <a:solidFill>
                          <a:srgbClr val="FF0000"/>
                        </a:solidFill>
                      </a:endParaRPr>
                    </a:p>
                  </a:txBody>
                  <a:tcPr/>
                </a:tc>
                <a:tc>
                  <a:txBody>
                    <a:bodyPr/>
                    <a:lstStyle/>
                    <a:p>
                      <a:r>
                        <a:rPr lang="en-ZW" dirty="0" smtClean="0">
                          <a:solidFill>
                            <a:srgbClr val="FF0000"/>
                          </a:solidFill>
                        </a:rPr>
                        <a:t>6.1</a:t>
                      </a:r>
                      <a:endParaRPr lang="en-ZW" dirty="0">
                        <a:solidFill>
                          <a:srgbClr val="FF0000"/>
                        </a:solidFill>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FAO permissible standards</a:t>
            </a:r>
            <a:endParaRPr lang="en-ZW" dirty="0"/>
          </a:p>
        </p:txBody>
      </p:sp>
      <p:graphicFrame>
        <p:nvGraphicFramePr>
          <p:cNvPr id="4" name="Content Placeholder 3"/>
          <p:cNvGraphicFramePr>
            <a:graphicFrameLocks noGrp="1"/>
          </p:cNvGraphicFramePr>
          <p:nvPr>
            <p:ph sz="quarter" idx="1"/>
          </p:nvPr>
        </p:nvGraphicFramePr>
        <p:xfrm>
          <a:off x="457200" y="1524000"/>
          <a:ext cx="8308975" cy="5029200"/>
        </p:xfrm>
        <a:graphic>
          <a:graphicData uri="http://schemas.openxmlformats.org/drawingml/2006/table">
            <a:tbl>
              <a:tblPr firstRow="1" bandRow="1">
                <a:tableStyleId>{5C22544A-7EE6-4342-B048-85BDC9FD1C3A}</a:tableStyleId>
              </a:tblPr>
              <a:tblGrid>
                <a:gridCol w="2193925"/>
                <a:gridCol w="2038350"/>
                <a:gridCol w="2038350"/>
                <a:gridCol w="2038350"/>
              </a:tblGrid>
              <a:tr h="370840">
                <a:tc>
                  <a:txBody>
                    <a:bodyPr/>
                    <a:lstStyle/>
                    <a:p>
                      <a:r>
                        <a:rPr lang="en-ZW" sz="2400" dirty="0" smtClean="0">
                          <a:latin typeface="Arial" pitchFamily="34" charset="0"/>
                          <a:cs typeface="Arial" pitchFamily="34" charset="0"/>
                        </a:rPr>
                        <a:t>Element</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Low </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Sufficient</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High</a:t>
                      </a:r>
                      <a:endParaRPr lang="en-ZW" sz="2400" dirty="0">
                        <a:latin typeface="Arial" pitchFamily="34" charset="0"/>
                        <a:cs typeface="Arial" pitchFamily="34" charset="0"/>
                      </a:endParaRPr>
                    </a:p>
                  </a:txBody>
                  <a:tcPr/>
                </a:tc>
              </a:tr>
              <a:tr h="370840">
                <a:tc>
                  <a:txBody>
                    <a:bodyPr/>
                    <a:lstStyle/>
                    <a:p>
                      <a:r>
                        <a:rPr lang="en-ZW" sz="2400" dirty="0" smtClean="0">
                          <a:latin typeface="Arial" pitchFamily="34" charset="0"/>
                          <a:cs typeface="Arial" pitchFamily="34" charset="0"/>
                        </a:rPr>
                        <a:t>N%</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&lt;3.5</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3.50-5.0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&gt;5</a:t>
                      </a:r>
                      <a:endParaRPr lang="en-ZW" sz="2400" dirty="0">
                        <a:latin typeface="Arial" pitchFamily="34" charset="0"/>
                        <a:cs typeface="Arial" pitchFamily="34" charset="0"/>
                      </a:endParaRPr>
                    </a:p>
                  </a:txBody>
                  <a:tcPr/>
                </a:tc>
              </a:tr>
              <a:tr h="370840">
                <a:tc>
                  <a:txBody>
                    <a:bodyPr/>
                    <a:lstStyle/>
                    <a:p>
                      <a:r>
                        <a:rPr lang="en-ZW" sz="2400" dirty="0" smtClean="0">
                          <a:latin typeface="Arial" pitchFamily="34" charset="0"/>
                          <a:cs typeface="Arial" pitchFamily="34" charset="0"/>
                        </a:rPr>
                        <a:t>P%</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&lt;0.3</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0.3-0.50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&gt;0.5</a:t>
                      </a:r>
                      <a:endParaRPr lang="en-ZW" sz="2400" dirty="0">
                        <a:latin typeface="Arial" pitchFamily="34" charset="0"/>
                        <a:cs typeface="Arial" pitchFamily="34" charset="0"/>
                      </a:endParaRPr>
                    </a:p>
                  </a:txBody>
                  <a:tcPr/>
                </a:tc>
              </a:tr>
              <a:tr h="370840">
                <a:tc>
                  <a:txBody>
                    <a:bodyPr/>
                    <a:lstStyle/>
                    <a:p>
                      <a:r>
                        <a:rPr lang="en-ZW" sz="2400" dirty="0" smtClean="0">
                          <a:latin typeface="Arial" pitchFamily="34" charset="0"/>
                          <a:cs typeface="Arial" pitchFamily="34" charset="0"/>
                        </a:rPr>
                        <a:t>K%</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&lt;2.5</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2.5-4.0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&gt;4.0</a:t>
                      </a:r>
                      <a:endParaRPr lang="en-ZW" sz="2400" dirty="0">
                        <a:latin typeface="Arial" pitchFamily="34" charset="0"/>
                        <a:cs typeface="Arial" pitchFamily="34" charset="0"/>
                      </a:endParaRPr>
                    </a:p>
                  </a:txBody>
                  <a:tcPr/>
                </a:tc>
              </a:tr>
              <a:tr h="370840">
                <a:tc>
                  <a:txBody>
                    <a:bodyPr/>
                    <a:lstStyle/>
                    <a:p>
                      <a:r>
                        <a:rPr lang="en-ZW" sz="2400" dirty="0" smtClean="0">
                          <a:latin typeface="Arial" pitchFamily="34" charset="0"/>
                          <a:cs typeface="Arial" pitchFamily="34" charset="0"/>
                        </a:rPr>
                        <a:t>Ca%</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&lt;0.3</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0.3-0.70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&gt;0.7</a:t>
                      </a:r>
                      <a:endParaRPr lang="en-ZW" sz="2400" dirty="0">
                        <a:latin typeface="Arial" pitchFamily="34" charset="0"/>
                        <a:cs typeface="Arial" pitchFamily="34" charset="0"/>
                      </a:endParaRPr>
                    </a:p>
                  </a:txBody>
                  <a:tcPr/>
                </a:tc>
              </a:tr>
              <a:tr h="370840">
                <a:tc>
                  <a:txBody>
                    <a:bodyPr/>
                    <a:lstStyle/>
                    <a:p>
                      <a:r>
                        <a:rPr lang="en-ZW" sz="2400" dirty="0" smtClean="0">
                          <a:latin typeface="Arial" pitchFamily="34" charset="0"/>
                          <a:cs typeface="Arial" pitchFamily="34" charset="0"/>
                        </a:rPr>
                        <a:t>Mg%</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&lt;0.15</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0.15-0.45</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&gt;0.45</a:t>
                      </a:r>
                      <a:endParaRPr lang="en-ZW" sz="2400" dirty="0">
                        <a:latin typeface="Arial" pitchFamily="34" charset="0"/>
                        <a:cs typeface="Arial" pitchFamily="34" charset="0"/>
                      </a:endParaRPr>
                    </a:p>
                  </a:txBody>
                  <a:tcPr/>
                </a:tc>
              </a:tr>
              <a:tr h="370840">
                <a:tc>
                  <a:txBody>
                    <a:bodyPr/>
                    <a:lstStyle/>
                    <a:p>
                      <a:r>
                        <a:rPr lang="en-ZW" sz="2400" dirty="0" smtClean="0">
                          <a:latin typeface="Arial" pitchFamily="34" charset="0"/>
                          <a:cs typeface="Arial" pitchFamily="34" charset="0"/>
                        </a:rPr>
                        <a:t>Fe</a:t>
                      </a:r>
                      <a:r>
                        <a:rPr lang="en-ZW" sz="2400" baseline="0" dirty="0" smtClean="0">
                          <a:latin typeface="Arial" pitchFamily="34" charset="0"/>
                          <a:cs typeface="Arial" pitchFamily="34" charset="0"/>
                        </a:rPr>
                        <a:t> ,</a:t>
                      </a:r>
                      <a:r>
                        <a:rPr lang="en-ZW" sz="2400" baseline="0" dirty="0" err="1" smtClean="0">
                          <a:latin typeface="Arial" pitchFamily="34" charset="0"/>
                          <a:cs typeface="Arial" pitchFamily="34" charset="0"/>
                        </a:rPr>
                        <a:t>ppm</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&lt;50.0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50-250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&gt;250</a:t>
                      </a:r>
                      <a:endParaRPr lang="en-ZW" sz="2400" dirty="0">
                        <a:latin typeface="Arial" pitchFamily="34" charset="0"/>
                        <a:cs typeface="Arial" pitchFamily="34" charset="0"/>
                      </a:endParaRPr>
                    </a:p>
                  </a:txBody>
                  <a:tcPr/>
                </a:tc>
              </a:tr>
              <a:tr h="370840">
                <a:tc>
                  <a:txBody>
                    <a:bodyPr/>
                    <a:lstStyle/>
                    <a:p>
                      <a:r>
                        <a:rPr lang="en-ZW" sz="2400" dirty="0" err="1" smtClean="0">
                          <a:latin typeface="Arial" pitchFamily="34" charset="0"/>
                          <a:cs typeface="Arial" pitchFamily="34" charset="0"/>
                        </a:rPr>
                        <a:t>Mn</a:t>
                      </a:r>
                      <a:r>
                        <a:rPr lang="en-ZW" sz="2400" dirty="0" smtClean="0">
                          <a:latin typeface="Arial" pitchFamily="34" charset="0"/>
                          <a:cs typeface="Arial" pitchFamily="34" charset="0"/>
                        </a:rPr>
                        <a:t>,</a:t>
                      </a:r>
                      <a:r>
                        <a:rPr lang="en-ZW" sz="2400" baseline="0" dirty="0" smtClean="0">
                          <a:latin typeface="Arial" pitchFamily="34" charset="0"/>
                          <a:cs typeface="Arial" pitchFamily="34" charset="0"/>
                        </a:rPr>
                        <a:t> </a:t>
                      </a:r>
                      <a:r>
                        <a:rPr lang="en-ZW" sz="2400" baseline="0" dirty="0" err="1" smtClean="0">
                          <a:latin typeface="Arial" pitchFamily="34" charset="0"/>
                          <a:cs typeface="Arial" pitchFamily="34" charset="0"/>
                        </a:rPr>
                        <a:t>ppm</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&lt;20.0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20-300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&gt;300</a:t>
                      </a:r>
                      <a:endParaRPr lang="en-ZW" sz="2400" dirty="0">
                        <a:latin typeface="Arial" pitchFamily="34" charset="0"/>
                        <a:cs typeface="Arial" pitchFamily="34" charset="0"/>
                      </a:endParaRPr>
                    </a:p>
                  </a:txBody>
                  <a:tcPr/>
                </a:tc>
              </a:tr>
              <a:tr h="370840">
                <a:tc>
                  <a:txBody>
                    <a:bodyPr/>
                    <a:lstStyle/>
                    <a:p>
                      <a:r>
                        <a:rPr lang="en-ZW" sz="2400" dirty="0" err="1" smtClean="0">
                          <a:latin typeface="Arial" pitchFamily="34" charset="0"/>
                          <a:cs typeface="Arial" pitchFamily="34" charset="0"/>
                        </a:rPr>
                        <a:t>Zn,ppm</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&lt;20.0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20-60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&gt;60</a:t>
                      </a:r>
                      <a:endParaRPr lang="en-ZW" sz="2400" dirty="0">
                        <a:latin typeface="Arial" pitchFamily="34" charset="0"/>
                        <a:cs typeface="Arial" pitchFamily="34" charset="0"/>
                      </a:endParaRPr>
                    </a:p>
                  </a:txBody>
                  <a:tcPr/>
                </a:tc>
              </a:tr>
              <a:tr h="370840">
                <a:tc>
                  <a:txBody>
                    <a:bodyPr/>
                    <a:lstStyle/>
                    <a:p>
                      <a:r>
                        <a:rPr lang="en-ZW" sz="2400" dirty="0" err="1" smtClean="0">
                          <a:latin typeface="Arial" pitchFamily="34" charset="0"/>
                          <a:cs typeface="Arial" pitchFamily="34" charset="0"/>
                        </a:rPr>
                        <a:t>Cu,ppm</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&lt;5.0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5-20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&gt;20</a:t>
                      </a:r>
                      <a:endParaRPr lang="en-ZW" sz="2400" dirty="0">
                        <a:latin typeface="Arial" pitchFamily="34" charset="0"/>
                        <a:cs typeface="Arial" pitchFamily="34" charset="0"/>
                      </a:endParaRPr>
                    </a:p>
                  </a:txBody>
                  <a:tcPr/>
                </a:tc>
              </a:tr>
              <a:tr h="370840">
                <a:tc>
                  <a:txBody>
                    <a:bodyPr/>
                    <a:lstStyle/>
                    <a:p>
                      <a:r>
                        <a:rPr lang="en-ZW" sz="2400" dirty="0" err="1" smtClean="0">
                          <a:latin typeface="Arial" pitchFamily="34" charset="0"/>
                          <a:cs typeface="Arial" pitchFamily="34" charset="0"/>
                        </a:rPr>
                        <a:t>B,ppm</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&lt;5.0</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5-25</a:t>
                      </a:r>
                      <a:endParaRPr lang="en-ZW" sz="2400" dirty="0">
                        <a:latin typeface="Arial" pitchFamily="34" charset="0"/>
                        <a:cs typeface="Arial" pitchFamily="34" charset="0"/>
                      </a:endParaRPr>
                    </a:p>
                  </a:txBody>
                  <a:tcPr/>
                </a:tc>
                <a:tc>
                  <a:txBody>
                    <a:bodyPr/>
                    <a:lstStyle/>
                    <a:p>
                      <a:r>
                        <a:rPr lang="en-ZW" sz="2400" dirty="0" smtClean="0">
                          <a:latin typeface="Arial" pitchFamily="34" charset="0"/>
                          <a:cs typeface="Arial" pitchFamily="34" charset="0"/>
                        </a:rPr>
                        <a:t>&gt;25</a:t>
                      </a:r>
                      <a:endParaRPr lang="en-ZW" sz="2400"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W" dirty="0" smtClean="0"/>
              <a:t>Inference of the grain nutritional value to FAO permissible standards</a:t>
            </a:r>
            <a:endParaRPr lang="en-ZW" dirty="0"/>
          </a:p>
        </p:txBody>
      </p:sp>
      <p:sp>
        <p:nvSpPr>
          <p:cNvPr id="3" name="Content Placeholder 2"/>
          <p:cNvSpPr>
            <a:spLocks noGrp="1"/>
          </p:cNvSpPr>
          <p:nvPr>
            <p:ph sz="quarter" idx="1"/>
          </p:nvPr>
        </p:nvSpPr>
        <p:spPr/>
        <p:txBody>
          <a:bodyPr/>
          <a:lstStyle/>
          <a:p>
            <a:r>
              <a:rPr lang="en-ZW" sz="4000" dirty="0" smtClean="0"/>
              <a:t>Overally elements such as P, K, and Ca have shown sufficient levels as compared to when Compound d was sorely applied</a:t>
            </a:r>
            <a:r>
              <a:rPr lang="en-ZW" dirty="0" smtClean="0"/>
              <a:t>.</a:t>
            </a:r>
            <a:endParaRPr lang="en-ZW"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W" dirty="0" smtClean="0"/>
              <a:t>What then can we infer from the results?</a:t>
            </a:r>
            <a:endParaRPr lang="en-ZW" dirty="0"/>
          </a:p>
        </p:txBody>
      </p:sp>
      <p:sp>
        <p:nvSpPr>
          <p:cNvPr id="3" name="Content Placeholder 2"/>
          <p:cNvSpPr>
            <a:spLocks noGrp="1"/>
          </p:cNvSpPr>
          <p:nvPr>
            <p:ph sz="quarter" idx="1"/>
          </p:nvPr>
        </p:nvSpPr>
        <p:spPr/>
        <p:txBody>
          <a:bodyPr>
            <a:normAutofit/>
          </a:bodyPr>
          <a:lstStyle/>
          <a:p>
            <a:r>
              <a:rPr lang="en-ZW" sz="3600" dirty="0" smtClean="0">
                <a:latin typeface="Arial" pitchFamily="34" charset="0"/>
                <a:cs typeface="Arial" pitchFamily="34" charset="0"/>
              </a:rPr>
              <a:t>Initial results show there are additional benefits in adding micronutrients both in terms of yield and nutritional value of the grain</a:t>
            </a:r>
            <a:endParaRPr lang="en-ZW" sz="36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W"/>
          </a:p>
        </p:txBody>
      </p:sp>
      <p:sp>
        <p:nvSpPr>
          <p:cNvPr id="3" name="Content Placeholder 2"/>
          <p:cNvSpPr>
            <a:spLocks noGrp="1"/>
          </p:cNvSpPr>
          <p:nvPr>
            <p:ph sz="quarter" idx="1"/>
          </p:nvPr>
        </p:nvSpPr>
        <p:spPr/>
        <p:txBody>
          <a:bodyPr>
            <a:normAutofit/>
          </a:bodyPr>
          <a:lstStyle/>
          <a:p>
            <a:pPr>
              <a:buNone/>
            </a:pPr>
            <a:r>
              <a:rPr lang="en-ZW" sz="8000" dirty="0" smtClean="0">
                <a:latin typeface="Arial" pitchFamily="34" charset="0"/>
                <a:cs typeface="Arial" pitchFamily="34" charset="0"/>
              </a:rPr>
              <a:t> </a:t>
            </a:r>
            <a:r>
              <a:rPr lang="en-ZW" sz="8000" dirty="0" smtClean="0">
                <a:latin typeface="Arial" pitchFamily="34" charset="0"/>
                <a:cs typeface="Arial" pitchFamily="34" charset="0"/>
              </a:rPr>
              <a:t>   Thank you </a:t>
            </a:r>
          </a:p>
          <a:p>
            <a:pPr>
              <a:buNone/>
            </a:pPr>
            <a:r>
              <a:rPr lang="en-ZW" sz="8000" dirty="0" smtClean="0">
                <a:latin typeface="Arial" pitchFamily="34" charset="0"/>
                <a:cs typeface="Arial" pitchFamily="34" charset="0"/>
              </a:rPr>
              <a:t>     </a:t>
            </a:r>
            <a:r>
              <a:rPr lang="en-ZW" sz="8000" dirty="0" err="1" smtClean="0">
                <a:latin typeface="Arial" pitchFamily="34" charset="0"/>
                <a:cs typeface="Arial" pitchFamily="34" charset="0"/>
              </a:rPr>
              <a:t>Tatenda</a:t>
            </a:r>
            <a:endParaRPr lang="en-ZW" sz="8000" dirty="0" smtClean="0">
              <a:latin typeface="Arial" pitchFamily="34" charset="0"/>
              <a:cs typeface="Arial" pitchFamily="34" charset="0"/>
            </a:endParaRPr>
          </a:p>
          <a:p>
            <a:endParaRPr lang="en-ZW" sz="8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Introduction and Justification</a:t>
            </a:r>
            <a:endParaRPr lang="en-ZW" dirty="0"/>
          </a:p>
        </p:txBody>
      </p:sp>
      <p:sp>
        <p:nvSpPr>
          <p:cNvPr id="3" name="Content Placeholder 2"/>
          <p:cNvSpPr>
            <a:spLocks noGrp="1"/>
          </p:cNvSpPr>
          <p:nvPr>
            <p:ph sz="quarter" idx="1"/>
          </p:nvPr>
        </p:nvSpPr>
        <p:spPr/>
        <p:txBody>
          <a:bodyPr>
            <a:normAutofit lnSpcReduction="10000"/>
          </a:bodyPr>
          <a:lstStyle/>
          <a:p>
            <a:r>
              <a:rPr lang="en-ZW" sz="3200" dirty="0" smtClean="0"/>
              <a:t>Micronutrients are essential for plant growth and play an important role in balanced crop nutrition. They promote the strong ,steady growth of crops that produce higher yields and increase harvest quality- maximizing a plant’s genetic potential.</a:t>
            </a:r>
          </a:p>
          <a:p>
            <a:r>
              <a:rPr lang="en-ZW" sz="3200" dirty="0" smtClean="0"/>
              <a:t> Most micronutrients are immobile in soils and plants. There is therefore need to supply additional micronutrients to the soil.</a:t>
            </a:r>
          </a:p>
          <a:p>
            <a:endParaRPr lang="en-ZW"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8200" cy="1371600"/>
          </a:xfrm>
        </p:spPr>
        <p:txBody>
          <a:bodyPr>
            <a:noAutofit/>
          </a:bodyPr>
          <a:lstStyle/>
          <a:p>
            <a:r>
              <a:rPr lang="en-ZW" sz="6000" dirty="0"/>
              <a:t>Main Objective</a:t>
            </a:r>
            <a:br>
              <a:rPr lang="en-ZW" sz="6000" dirty="0"/>
            </a:br>
            <a:endParaRPr lang="en-ZW" sz="6000" dirty="0"/>
          </a:p>
        </p:txBody>
      </p:sp>
      <p:sp>
        <p:nvSpPr>
          <p:cNvPr id="3" name="Content Placeholder 2"/>
          <p:cNvSpPr>
            <a:spLocks noGrp="1"/>
          </p:cNvSpPr>
          <p:nvPr>
            <p:ph sz="quarter" idx="1"/>
          </p:nvPr>
        </p:nvSpPr>
        <p:spPr/>
        <p:txBody>
          <a:bodyPr>
            <a:normAutofit/>
          </a:bodyPr>
          <a:lstStyle/>
          <a:p>
            <a:r>
              <a:rPr lang="en-ZW" sz="4400" dirty="0" smtClean="0"/>
              <a:t>To determine the additional </a:t>
            </a:r>
            <a:r>
              <a:rPr lang="en-ZW" sz="4400" dirty="0"/>
              <a:t>effects of micronutrients </a:t>
            </a:r>
            <a:r>
              <a:rPr lang="en-ZW" sz="4400" dirty="0" smtClean="0"/>
              <a:t>on </a:t>
            </a:r>
            <a:r>
              <a:rPr lang="en-ZW" sz="4400" dirty="0"/>
              <a:t>maize grain yield and </a:t>
            </a:r>
            <a:r>
              <a:rPr lang="en-ZW" sz="4400" dirty="0" smtClean="0"/>
              <a:t>macronutrients uptake.</a:t>
            </a:r>
            <a:endParaRPr lang="en-ZW" sz="4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W" sz="4800" dirty="0">
                <a:latin typeface="Arial" pitchFamily="34" charset="0"/>
                <a:cs typeface="Arial" pitchFamily="34" charset="0"/>
              </a:rPr>
              <a:t>Specific Objectives</a:t>
            </a:r>
            <a:br>
              <a:rPr lang="en-ZW" sz="4800" dirty="0">
                <a:latin typeface="Arial" pitchFamily="34" charset="0"/>
                <a:cs typeface="Arial" pitchFamily="34" charset="0"/>
              </a:rPr>
            </a:br>
            <a:endParaRPr lang="en-ZW" sz="4800" dirty="0">
              <a:latin typeface="Arial" pitchFamily="34" charset="0"/>
              <a:cs typeface="Arial" pitchFamily="34" charset="0"/>
            </a:endParaRPr>
          </a:p>
        </p:txBody>
      </p:sp>
      <p:sp>
        <p:nvSpPr>
          <p:cNvPr id="3" name="Content Placeholder 2"/>
          <p:cNvSpPr>
            <a:spLocks noGrp="1"/>
          </p:cNvSpPr>
          <p:nvPr>
            <p:ph sz="quarter" idx="1"/>
          </p:nvPr>
        </p:nvSpPr>
        <p:spPr>
          <a:xfrm>
            <a:off x="533400" y="1676400"/>
            <a:ext cx="8153400" cy="4495800"/>
          </a:xfrm>
        </p:spPr>
        <p:txBody>
          <a:bodyPr>
            <a:normAutofit lnSpcReduction="10000"/>
          </a:bodyPr>
          <a:lstStyle/>
          <a:p>
            <a:pPr>
              <a:buNone/>
            </a:pPr>
            <a:r>
              <a:rPr lang="en-ZW" sz="4000" dirty="0"/>
              <a:t>1. To determine the effect of adding </a:t>
            </a:r>
            <a:r>
              <a:rPr lang="en-ZW" sz="4000" dirty="0" err="1"/>
              <a:t>Cu,Fe</a:t>
            </a:r>
            <a:r>
              <a:rPr lang="en-ZW" sz="4000" dirty="0"/>
              <a:t>, Zn micronutrients on maize grain yield.</a:t>
            </a:r>
          </a:p>
          <a:p>
            <a:pPr>
              <a:buNone/>
            </a:pPr>
            <a:r>
              <a:rPr lang="en-ZW" sz="4000" dirty="0"/>
              <a:t>2. To determine the effect of adding </a:t>
            </a:r>
            <a:r>
              <a:rPr lang="en-ZW" sz="4000" dirty="0" err="1"/>
              <a:t>Cu,Fe</a:t>
            </a:r>
            <a:r>
              <a:rPr lang="en-ZW" sz="4000" dirty="0"/>
              <a:t>, Zn micronutrients on </a:t>
            </a:r>
            <a:r>
              <a:rPr lang="en-ZW" sz="4000" dirty="0" smtClean="0"/>
              <a:t>N, </a:t>
            </a:r>
            <a:r>
              <a:rPr lang="en-ZW" sz="4000" dirty="0" err="1" smtClean="0"/>
              <a:t>P,K,Ca</a:t>
            </a:r>
            <a:r>
              <a:rPr lang="en-ZW" sz="4000" dirty="0" smtClean="0"/>
              <a:t> and Mg uptake.</a:t>
            </a:r>
            <a:endParaRPr lang="en-ZW" sz="4000" dirty="0"/>
          </a:p>
          <a:p>
            <a:pPr>
              <a:buNone/>
            </a:pPr>
            <a:r>
              <a:rPr lang="en-ZW" sz="4000" dirty="0"/>
              <a:t> </a:t>
            </a:r>
          </a:p>
          <a:p>
            <a:endParaRPr lang="en-ZW"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W" b="1" dirty="0">
                <a:latin typeface="Arial" pitchFamily="34" charset="0"/>
                <a:cs typeface="Arial" pitchFamily="34" charset="0"/>
              </a:rPr>
              <a:t>Approach</a:t>
            </a:r>
            <a:r>
              <a:rPr lang="en-ZW" dirty="0">
                <a:latin typeface="Arial" pitchFamily="34" charset="0"/>
                <a:cs typeface="Arial" pitchFamily="34" charset="0"/>
              </a:rPr>
              <a:t/>
            </a:r>
            <a:br>
              <a:rPr lang="en-ZW" dirty="0">
                <a:latin typeface="Arial" pitchFamily="34" charset="0"/>
                <a:cs typeface="Arial" pitchFamily="34" charset="0"/>
              </a:rPr>
            </a:br>
            <a:endParaRPr lang="en-ZW"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92500" lnSpcReduction="10000"/>
          </a:bodyPr>
          <a:lstStyle/>
          <a:p>
            <a:r>
              <a:rPr lang="en-ZW" sz="3000" dirty="0"/>
              <a:t>Soils were sampled and characterised before the start of the experiment </a:t>
            </a:r>
          </a:p>
          <a:p>
            <a:r>
              <a:rPr lang="en-ZW" sz="3000" dirty="0"/>
              <a:t>Treatments consisted of plots measuring 1m*1.5m laid out in a CRBD with treatments replicated 3 </a:t>
            </a:r>
            <a:r>
              <a:rPr lang="en-ZW" sz="3000" dirty="0" smtClean="0"/>
              <a:t>times. </a:t>
            </a:r>
            <a:r>
              <a:rPr lang="en-ZW" sz="3000" dirty="0" smtClean="0"/>
              <a:t>Soil pH was 5.9 </a:t>
            </a:r>
            <a:endParaRPr lang="en-ZW" sz="3000" dirty="0" smtClean="0"/>
          </a:p>
          <a:p>
            <a:r>
              <a:rPr lang="en-ZW" sz="3000" dirty="0" smtClean="0"/>
              <a:t>Compound D was applied at a rate of 400kgs/ha.  All treatments except control were top dressed with AN(split application at 4 and 6 weeks) at a rate of 300kgs/ha. Foliar application  of micronutrients Zinc, Iron and Copper were applied at a rate of 5kgs/ha.</a:t>
            </a:r>
          </a:p>
          <a:p>
            <a:endParaRPr lang="en-ZW" dirty="0" smtClean="0"/>
          </a:p>
          <a:p>
            <a:endParaRPr lang="en-ZW" dirty="0"/>
          </a:p>
          <a:p>
            <a:endParaRPr lang="en-ZW"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W" b="1" dirty="0" smtClean="0">
                <a:latin typeface="Arial" pitchFamily="34" charset="0"/>
                <a:cs typeface="Arial" pitchFamily="34" charset="0"/>
              </a:rPr>
              <a:t>Approach Cont</a:t>
            </a:r>
            <a:r>
              <a:rPr lang="en-ZW" dirty="0">
                <a:latin typeface="Arial" pitchFamily="34" charset="0"/>
                <a:cs typeface="Arial" pitchFamily="34" charset="0"/>
              </a:rPr>
              <a:t/>
            </a:r>
            <a:br>
              <a:rPr lang="en-ZW" dirty="0">
                <a:latin typeface="Arial" pitchFamily="34" charset="0"/>
                <a:cs typeface="Arial" pitchFamily="34" charset="0"/>
              </a:rPr>
            </a:br>
            <a:endParaRPr lang="en-ZW" dirty="0">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r>
              <a:rPr lang="en-ZW" sz="3600" dirty="0" smtClean="0">
                <a:latin typeface="Arial" pitchFamily="34" charset="0"/>
                <a:cs typeface="Arial" pitchFamily="34" charset="0"/>
              </a:rPr>
              <a:t>The following treatments were used:</a:t>
            </a:r>
            <a:endParaRPr lang="en-ZW" sz="3600" dirty="0">
              <a:latin typeface="Arial" pitchFamily="34" charset="0"/>
              <a:cs typeface="Arial" pitchFamily="34" charset="0"/>
            </a:endParaRPr>
          </a:p>
          <a:p>
            <a:pPr>
              <a:buNone/>
            </a:pPr>
            <a:r>
              <a:rPr lang="en-ZW" sz="3600" dirty="0">
                <a:latin typeface="Arial" pitchFamily="34" charset="0"/>
                <a:cs typeface="Arial" pitchFamily="34" charset="0"/>
              </a:rPr>
              <a:t>(</a:t>
            </a:r>
            <a:r>
              <a:rPr lang="en-ZW" sz="3600" dirty="0" err="1">
                <a:latin typeface="Arial" pitchFamily="34" charset="0"/>
                <a:cs typeface="Arial" pitchFamily="34" charset="0"/>
              </a:rPr>
              <a:t>i</a:t>
            </a:r>
            <a:r>
              <a:rPr lang="en-ZW" sz="3600" dirty="0">
                <a:latin typeface="Arial" pitchFamily="34" charset="0"/>
                <a:cs typeface="Arial" pitchFamily="34" charset="0"/>
              </a:rPr>
              <a:t>)  </a:t>
            </a:r>
            <a:r>
              <a:rPr lang="en-ZW" sz="3600" dirty="0" smtClean="0">
                <a:latin typeface="Arial" pitchFamily="34" charset="0"/>
                <a:cs typeface="Arial" pitchFamily="34" charset="0"/>
              </a:rPr>
              <a:t>Control</a:t>
            </a:r>
            <a:endParaRPr lang="en-ZW" sz="3600" dirty="0">
              <a:latin typeface="Arial" pitchFamily="34" charset="0"/>
              <a:cs typeface="Arial" pitchFamily="34" charset="0"/>
            </a:endParaRPr>
          </a:p>
          <a:p>
            <a:pPr>
              <a:buNone/>
            </a:pPr>
            <a:r>
              <a:rPr lang="en-ZW" sz="3600" dirty="0">
                <a:latin typeface="Arial" pitchFamily="34" charset="0"/>
                <a:cs typeface="Arial" pitchFamily="34" charset="0"/>
              </a:rPr>
              <a:t>(ii) </a:t>
            </a:r>
            <a:r>
              <a:rPr lang="en-ZW" sz="3600" dirty="0" err="1">
                <a:latin typeface="Arial" pitchFamily="34" charset="0"/>
                <a:cs typeface="Arial" pitchFamily="34" charset="0"/>
              </a:rPr>
              <a:t>Cpd</a:t>
            </a:r>
            <a:r>
              <a:rPr lang="en-ZW" sz="3600" dirty="0">
                <a:latin typeface="Arial" pitchFamily="34" charset="0"/>
                <a:cs typeface="Arial" pitchFamily="34" charset="0"/>
              </a:rPr>
              <a:t> D</a:t>
            </a:r>
          </a:p>
          <a:p>
            <a:pPr>
              <a:buNone/>
            </a:pPr>
            <a:r>
              <a:rPr lang="en-ZW" sz="3600" dirty="0">
                <a:latin typeface="Arial" pitchFamily="34" charset="0"/>
                <a:cs typeface="Arial" pitchFamily="34" charset="0"/>
              </a:rPr>
              <a:t>(iii) </a:t>
            </a:r>
            <a:r>
              <a:rPr lang="en-ZW" sz="3600" dirty="0" err="1">
                <a:latin typeface="Arial" pitchFamily="34" charset="0"/>
                <a:cs typeface="Arial" pitchFamily="34" charset="0"/>
              </a:rPr>
              <a:t>Cpd</a:t>
            </a:r>
            <a:r>
              <a:rPr lang="en-ZW" sz="3600" dirty="0">
                <a:latin typeface="Arial" pitchFamily="34" charset="0"/>
                <a:cs typeface="Arial" pitchFamily="34" charset="0"/>
              </a:rPr>
              <a:t> D + </a:t>
            </a:r>
            <a:r>
              <a:rPr lang="en-ZW" sz="3600" dirty="0" smtClean="0">
                <a:latin typeface="Arial" pitchFamily="34" charset="0"/>
                <a:cs typeface="Arial" pitchFamily="34" charset="0"/>
              </a:rPr>
              <a:t>Zn +Cu</a:t>
            </a:r>
            <a:endParaRPr lang="en-ZW" sz="3600" dirty="0">
              <a:latin typeface="Arial" pitchFamily="34" charset="0"/>
              <a:cs typeface="Arial" pitchFamily="34" charset="0"/>
            </a:endParaRPr>
          </a:p>
          <a:p>
            <a:pPr>
              <a:buNone/>
            </a:pPr>
            <a:r>
              <a:rPr lang="en-ZW" sz="3600" dirty="0">
                <a:latin typeface="Arial" pitchFamily="34" charset="0"/>
                <a:cs typeface="Arial" pitchFamily="34" charset="0"/>
              </a:rPr>
              <a:t>(iv) </a:t>
            </a:r>
            <a:r>
              <a:rPr lang="en-ZW" sz="3600" dirty="0" err="1">
                <a:latin typeface="Arial" pitchFamily="34" charset="0"/>
                <a:cs typeface="Arial" pitchFamily="34" charset="0"/>
              </a:rPr>
              <a:t>Cpd</a:t>
            </a:r>
            <a:r>
              <a:rPr lang="en-ZW" sz="3600" dirty="0">
                <a:latin typeface="Arial" pitchFamily="34" charset="0"/>
                <a:cs typeface="Arial" pitchFamily="34" charset="0"/>
              </a:rPr>
              <a:t> D + Zn + </a:t>
            </a:r>
            <a:r>
              <a:rPr lang="en-ZW" sz="3600" dirty="0" smtClean="0">
                <a:latin typeface="Arial" pitchFamily="34" charset="0"/>
                <a:cs typeface="Arial" pitchFamily="34" charset="0"/>
              </a:rPr>
              <a:t>Fe</a:t>
            </a:r>
            <a:endParaRPr lang="en-ZW" sz="3600" dirty="0">
              <a:latin typeface="Arial" pitchFamily="34" charset="0"/>
              <a:cs typeface="Arial" pitchFamily="34" charset="0"/>
            </a:endParaRPr>
          </a:p>
          <a:p>
            <a:pPr>
              <a:buNone/>
            </a:pPr>
            <a:r>
              <a:rPr lang="en-ZW" sz="3600" dirty="0">
                <a:latin typeface="Arial" pitchFamily="34" charset="0"/>
                <a:cs typeface="Arial" pitchFamily="34" charset="0"/>
              </a:rPr>
              <a:t>(v) </a:t>
            </a:r>
            <a:r>
              <a:rPr lang="en-ZW" sz="3600" dirty="0" err="1">
                <a:latin typeface="Arial" pitchFamily="34" charset="0"/>
                <a:cs typeface="Arial" pitchFamily="34" charset="0"/>
              </a:rPr>
              <a:t>Cpd</a:t>
            </a:r>
            <a:r>
              <a:rPr lang="en-ZW" sz="3600" dirty="0">
                <a:latin typeface="Arial" pitchFamily="34" charset="0"/>
                <a:cs typeface="Arial" pitchFamily="34" charset="0"/>
              </a:rPr>
              <a:t> D + </a:t>
            </a:r>
            <a:r>
              <a:rPr lang="en-ZW" sz="3600" dirty="0" smtClean="0">
                <a:latin typeface="Arial" pitchFamily="34" charset="0"/>
                <a:cs typeface="Arial" pitchFamily="34" charset="0"/>
              </a:rPr>
              <a:t>Cu </a:t>
            </a:r>
            <a:r>
              <a:rPr lang="en-ZW" sz="3600" dirty="0">
                <a:latin typeface="Arial" pitchFamily="34" charset="0"/>
                <a:cs typeface="Arial" pitchFamily="34" charset="0"/>
              </a:rPr>
              <a:t>+ Fe</a:t>
            </a:r>
          </a:p>
          <a:p>
            <a:pPr>
              <a:buNone/>
            </a:pPr>
            <a:r>
              <a:rPr lang="en-ZW" sz="3600" dirty="0">
                <a:latin typeface="Arial" pitchFamily="34" charset="0"/>
                <a:cs typeface="Arial" pitchFamily="34" charset="0"/>
              </a:rPr>
              <a:t>(vi) </a:t>
            </a:r>
            <a:r>
              <a:rPr lang="en-ZW" sz="3600" dirty="0" err="1">
                <a:latin typeface="Arial" pitchFamily="34" charset="0"/>
                <a:cs typeface="Arial" pitchFamily="34" charset="0"/>
              </a:rPr>
              <a:t>Cpd</a:t>
            </a:r>
            <a:r>
              <a:rPr lang="en-ZW" sz="3600" dirty="0">
                <a:latin typeface="Arial" pitchFamily="34" charset="0"/>
                <a:cs typeface="Arial" pitchFamily="34" charset="0"/>
              </a:rPr>
              <a:t> D + Zn </a:t>
            </a:r>
            <a:r>
              <a:rPr lang="en-ZW" sz="3600" dirty="0" smtClean="0">
                <a:latin typeface="Arial" pitchFamily="34" charset="0"/>
                <a:cs typeface="Arial" pitchFamily="34" charset="0"/>
              </a:rPr>
              <a:t>+Cu+ Fe</a:t>
            </a:r>
          </a:p>
          <a:p>
            <a:endParaRPr lang="en-ZW" dirty="0" smtClean="0"/>
          </a:p>
          <a:p>
            <a:endParaRPr lang="en-ZW" dirty="0"/>
          </a:p>
          <a:p>
            <a:endParaRPr lang="en-ZW"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latin typeface="Arial" pitchFamily="34" charset="0"/>
                <a:cs typeface="Arial" pitchFamily="34" charset="0"/>
              </a:rPr>
              <a:t>Approach Cont</a:t>
            </a:r>
            <a:endParaRPr lang="en-ZW" dirty="0">
              <a:latin typeface="Arial" pitchFamily="34" charset="0"/>
              <a:cs typeface="Arial" pitchFamily="34" charset="0"/>
            </a:endParaRPr>
          </a:p>
        </p:txBody>
      </p:sp>
      <p:sp>
        <p:nvSpPr>
          <p:cNvPr id="3" name="Content Placeholder 2"/>
          <p:cNvSpPr>
            <a:spLocks noGrp="1"/>
          </p:cNvSpPr>
          <p:nvPr>
            <p:ph sz="quarter" idx="1"/>
          </p:nvPr>
        </p:nvSpPr>
        <p:spPr/>
        <p:txBody>
          <a:bodyPr/>
          <a:lstStyle/>
          <a:p>
            <a:r>
              <a:rPr lang="en-ZW" sz="3600" dirty="0"/>
              <a:t>Maize grain yield was determined at 12.5% moisture content and analysed for N,P, K, </a:t>
            </a:r>
            <a:r>
              <a:rPr lang="en-ZW" sz="3600" dirty="0" err="1"/>
              <a:t>Ca,Mg</a:t>
            </a:r>
            <a:r>
              <a:rPr lang="en-ZW" sz="3600" dirty="0"/>
              <a:t>, Zn, Fe, B &amp; Cu. These will be evaluated against FAO/WHO standards for maximum permissible limits in maize grain. </a:t>
            </a:r>
          </a:p>
          <a:p>
            <a:endParaRPr lang="en-ZW"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W" b="1" dirty="0"/>
              <a:t> Preliminary results for 2017/2018 season (1st Year)</a:t>
            </a:r>
            <a:endParaRPr lang="en-ZW" dirty="0"/>
          </a:p>
        </p:txBody>
      </p:sp>
      <p:sp>
        <p:nvSpPr>
          <p:cNvPr id="3" name="Content Placeholder 2"/>
          <p:cNvSpPr>
            <a:spLocks noGrp="1"/>
          </p:cNvSpPr>
          <p:nvPr>
            <p:ph sz="quarter" idx="1"/>
          </p:nvPr>
        </p:nvSpPr>
        <p:spPr/>
        <p:txBody>
          <a:bodyPr>
            <a:normAutofit/>
          </a:bodyPr>
          <a:lstStyle/>
          <a:p>
            <a:pPr>
              <a:buNone/>
            </a:pPr>
            <a:r>
              <a:rPr lang="en-ZW" sz="2800" dirty="0" smtClean="0"/>
              <a:t> Table </a:t>
            </a:r>
            <a:r>
              <a:rPr lang="en-ZW" sz="2800" dirty="0"/>
              <a:t>1: Average maize grain yield for 2017/2018 Season</a:t>
            </a:r>
          </a:p>
          <a:p>
            <a:pPr>
              <a:buNone/>
            </a:pPr>
            <a:endParaRPr lang="en-ZW" sz="2800" dirty="0"/>
          </a:p>
        </p:txBody>
      </p:sp>
      <p:graphicFrame>
        <p:nvGraphicFramePr>
          <p:cNvPr id="4" name="Table 3"/>
          <p:cNvGraphicFramePr>
            <a:graphicFrameLocks noGrp="1"/>
          </p:cNvGraphicFramePr>
          <p:nvPr/>
        </p:nvGraphicFramePr>
        <p:xfrm>
          <a:off x="685800" y="2514601"/>
          <a:ext cx="8458200" cy="4114799"/>
        </p:xfrm>
        <a:graphic>
          <a:graphicData uri="http://schemas.openxmlformats.org/drawingml/2006/table">
            <a:tbl>
              <a:tblPr firstRow="1" bandRow="1">
                <a:tableStyleId>{5C22544A-7EE6-4342-B048-85BDC9FD1C3A}</a:tableStyleId>
              </a:tblPr>
              <a:tblGrid>
                <a:gridCol w="4229100"/>
                <a:gridCol w="4229100"/>
              </a:tblGrid>
              <a:tr h="533399">
                <a:tc>
                  <a:txBody>
                    <a:bodyPr/>
                    <a:lstStyle/>
                    <a:p>
                      <a:r>
                        <a:rPr lang="en-ZW" sz="2800" dirty="0" smtClean="0">
                          <a:latin typeface="Arial" pitchFamily="34" charset="0"/>
                          <a:cs typeface="Arial" pitchFamily="34" charset="0"/>
                        </a:rPr>
                        <a:t>Treatment</a:t>
                      </a:r>
                      <a:endParaRPr lang="en-ZW" sz="2800" dirty="0">
                        <a:latin typeface="Arial" pitchFamily="34" charset="0"/>
                        <a:cs typeface="Arial" pitchFamily="34" charset="0"/>
                      </a:endParaRPr>
                    </a:p>
                  </a:txBody>
                  <a:tcPr/>
                </a:tc>
                <a:tc>
                  <a:txBody>
                    <a:bodyPr/>
                    <a:lstStyle/>
                    <a:p>
                      <a:r>
                        <a:rPr lang="en-ZW" sz="2800" baseline="0" dirty="0" smtClean="0">
                          <a:latin typeface="Arial" pitchFamily="34" charset="0"/>
                          <a:cs typeface="Arial" pitchFamily="34" charset="0"/>
                        </a:rPr>
                        <a:t>Grain yield(T/ha)</a:t>
                      </a:r>
                      <a:endParaRPr lang="en-ZW" sz="2800" dirty="0">
                        <a:latin typeface="Arial" pitchFamily="34" charset="0"/>
                        <a:cs typeface="Arial" pitchFamily="34" charset="0"/>
                      </a:endParaRPr>
                    </a:p>
                  </a:txBody>
                  <a:tcPr/>
                </a:tc>
              </a:tr>
              <a:tr h="596900">
                <a:tc>
                  <a:txBody>
                    <a:bodyPr/>
                    <a:lstStyle/>
                    <a:p>
                      <a:r>
                        <a:rPr lang="en-ZW" sz="2800" dirty="0" smtClean="0">
                          <a:solidFill>
                            <a:srgbClr val="0070C0"/>
                          </a:solidFill>
                          <a:latin typeface="Arial" pitchFamily="34" charset="0"/>
                          <a:cs typeface="Arial" pitchFamily="34" charset="0"/>
                        </a:rPr>
                        <a:t>1(Control)</a:t>
                      </a:r>
                      <a:endParaRPr lang="en-ZW" sz="2800" dirty="0">
                        <a:solidFill>
                          <a:srgbClr val="0070C0"/>
                        </a:solidFill>
                        <a:latin typeface="Arial" pitchFamily="34" charset="0"/>
                        <a:cs typeface="Arial" pitchFamily="34" charset="0"/>
                      </a:endParaRPr>
                    </a:p>
                  </a:txBody>
                  <a:tcPr/>
                </a:tc>
                <a:tc>
                  <a:txBody>
                    <a:bodyPr/>
                    <a:lstStyle/>
                    <a:p>
                      <a:r>
                        <a:rPr lang="en-ZW" sz="2800" dirty="0" smtClean="0">
                          <a:solidFill>
                            <a:srgbClr val="0070C0"/>
                          </a:solidFill>
                          <a:latin typeface="Arial" pitchFamily="34" charset="0"/>
                          <a:cs typeface="Arial" pitchFamily="34" charset="0"/>
                        </a:rPr>
                        <a:t>3.2</a:t>
                      </a:r>
                      <a:endParaRPr lang="en-ZW" sz="2800" dirty="0">
                        <a:solidFill>
                          <a:srgbClr val="0070C0"/>
                        </a:solidFill>
                        <a:latin typeface="Arial" pitchFamily="34" charset="0"/>
                        <a:cs typeface="Arial" pitchFamily="34" charset="0"/>
                      </a:endParaRPr>
                    </a:p>
                  </a:txBody>
                  <a:tcPr/>
                </a:tc>
              </a:tr>
              <a:tr h="596900">
                <a:tc>
                  <a:txBody>
                    <a:bodyPr/>
                    <a:lstStyle/>
                    <a:p>
                      <a:r>
                        <a:rPr lang="en-ZW" sz="2800" dirty="0" smtClean="0">
                          <a:solidFill>
                            <a:srgbClr val="FFC000"/>
                          </a:solidFill>
                          <a:latin typeface="Arial" pitchFamily="34" charset="0"/>
                          <a:cs typeface="Arial" pitchFamily="34" charset="0"/>
                        </a:rPr>
                        <a:t>2(</a:t>
                      </a:r>
                      <a:r>
                        <a:rPr lang="en-ZW" sz="2800" dirty="0" err="1" smtClean="0">
                          <a:solidFill>
                            <a:srgbClr val="FFC000"/>
                          </a:solidFill>
                          <a:latin typeface="Arial" pitchFamily="34" charset="0"/>
                          <a:cs typeface="Arial" pitchFamily="34" charset="0"/>
                        </a:rPr>
                        <a:t>Cpd</a:t>
                      </a:r>
                      <a:r>
                        <a:rPr lang="en-ZW" sz="2800" baseline="0" dirty="0" smtClean="0">
                          <a:solidFill>
                            <a:srgbClr val="FFC000"/>
                          </a:solidFill>
                          <a:latin typeface="Arial" pitchFamily="34" charset="0"/>
                          <a:cs typeface="Arial" pitchFamily="34" charset="0"/>
                        </a:rPr>
                        <a:t> D)</a:t>
                      </a:r>
                      <a:endParaRPr lang="en-ZW" sz="2800" dirty="0">
                        <a:solidFill>
                          <a:srgbClr val="FFC000"/>
                        </a:solidFill>
                        <a:latin typeface="Arial" pitchFamily="34" charset="0"/>
                        <a:cs typeface="Arial" pitchFamily="34" charset="0"/>
                      </a:endParaRPr>
                    </a:p>
                  </a:txBody>
                  <a:tcPr/>
                </a:tc>
                <a:tc>
                  <a:txBody>
                    <a:bodyPr/>
                    <a:lstStyle/>
                    <a:p>
                      <a:r>
                        <a:rPr lang="en-ZW" sz="2800" dirty="0" smtClean="0">
                          <a:solidFill>
                            <a:srgbClr val="FFC000"/>
                          </a:solidFill>
                          <a:latin typeface="Arial" pitchFamily="34" charset="0"/>
                          <a:cs typeface="Arial" pitchFamily="34" charset="0"/>
                        </a:rPr>
                        <a:t>4.60</a:t>
                      </a:r>
                      <a:endParaRPr lang="en-ZW" sz="2800" dirty="0">
                        <a:solidFill>
                          <a:srgbClr val="FFC000"/>
                        </a:solidFill>
                        <a:latin typeface="Arial" pitchFamily="34" charset="0"/>
                        <a:cs typeface="Arial" pitchFamily="34" charset="0"/>
                      </a:endParaRPr>
                    </a:p>
                  </a:txBody>
                  <a:tcPr/>
                </a:tc>
              </a:tr>
              <a:tr h="596900">
                <a:tc>
                  <a:txBody>
                    <a:bodyPr/>
                    <a:lstStyle/>
                    <a:p>
                      <a:r>
                        <a:rPr lang="en-ZW" sz="2800" dirty="0" smtClean="0">
                          <a:latin typeface="Arial" pitchFamily="34" charset="0"/>
                          <a:cs typeface="Arial" pitchFamily="34" charset="0"/>
                        </a:rPr>
                        <a:t>3(</a:t>
                      </a:r>
                      <a:r>
                        <a:rPr lang="en-ZW" sz="2800" dirty="0" err="1" smtClean="0">
                          <a:latin typeface="Arial" pitchFamily="34" charset="0"/>
                          <a:cs typeface="Arial" pitchFamily="34" charset="0"/>
                        </a:rPr>
                        <a:t>Cpd</a:t>
                      </a:r>
                      <a:r>
                        <a:rPr lang="en-ZW" sz="2800" dirty="0" smtClean="0">
                          <a:latin typeface="Arial" pitchFamily="34" charset="0"/>
                          <a:cs typeface="Arial" pitchFamily="34" charset="0"/>
                        </a:rPr>
                        <a:t> D +</a:t>
                      </a:r>
                      <a:r>
                        <a:rPr lang="en-ZW" sz="2800" dirty="0" err="1" smtClean="0">
                          <a:latin typeface="Arial" pitchFamily="34" charset="0"/>
                          <a:cs typeface="Arial" pitchFamily="34" charset="0"/>
                        </a:rPr>
                        <a:t>Zn+Cu</a:t>
                      </a:r>
                      <a:r>
                        <a:rPr lang="en-ZW" sz="2800" dirty="0" smtClean="0">
                          <a:latin typeface="Arial" pitchFamily="34" charset="0"/>
                          <a:cs typeface="Arial" pitchFamily="34" charset="0"/>
                        </a:rPr>
                        <a:t>)</a:t>
                      </a:r>
                      <a:endParaRPr lang="en-ZW" sz="2800" dirty="0">
                        <a:latin typeface="Arial" pitchFamily="34" charset="0"/>
                        <a:cs typeface="Arial" pitchFamily="34" charset="0"/>
                      </a:endParaRPr>
                    </a:p>
                  </a:txBody>
                  <a:tcPr/>
                </a:tc>
                <a:tc>
                  <a:txBody>
                    <a:bodyPr/>
                    <a:lstStyle/>
                    <a:p>
                      <a:r>
                        <a:rPr lang="en-ZW" sz="2800" dirty="0" smtClean="0">
                          <a:latin typeface="Arial" pitchFamily="34" charset="0"/>
                          <a:cs typeface="Arial" pitchFamily="34" charset="0"/>
                        </a:rPr>
                        <a:t>5.00</a:t>
                      </a:r>
                      <a:endParaRPr lang="en-ZW" sz="2800" dirty="0">
                        <a:latin typeface="Arial" pitchFamily="34" charset="0"/>
                        <a:cs typeface="Arial" pitchFamily="34" charset="0"/>
                      </a:endParaRPr>
                    </a:p>
                  </a:txBody>
                  <a:tcPr/>
                </a:tc>
              </a:tr>
              <a:tr h="596900">
                <a:tc>
                  <a:txBody>
                    <a:bodyPr/>
                    <a:lstStyle/>
                    <a:p>
                      <a:r>
                        <a:rPr lang="en-ZW" sz="2800" dirty="0" smtClean="0">
                          <a:latin typeface="Arial" pitchFamily="34" charset="0"/>
                          <a:cs typeface="Arial" pitchFamily="34" charset="0"/>
                        </a:rPr>
                        <a:t>4(</a:t>
                      </a:r>
                      <a:r>
                        <a:rPr lang="en-ZW" sz="2800" dirty="0" err="1" smtClean="0">
                          <a:latin typeface="Arial" pitchFamily="34" charset="0"/>
                          <a:cs typeface="Arial" pitchFamily="34" charset="0"/>
                        </a:rPr>
                        <a:t>Cpd</a:t>
                      </a:r>
                      <a:r>
                        <a:rPr lang="en-ZW" sz="2800" dirty="0" smtClean="0">
                          <a:latin typeface="Arial" pitchFamily="34" charset="0"/>
                          <a:cs typeface="Arial" pitchFamily="34" charset="0"/>
                        </a:rPr>
                        <a:t> </a:t>
                      </a:r>
                      <a:r>
                        <a:rPr lang="en-ZW" sz="2800" dirty="0" err="1" smtClean="0">
                          <a:latin typeface="Arial" pitchFamily="34" charset="0"/>
                          <a:cs typeface="Arial" pitchFamily="34" charset="0"/>
                        </a:rPr>
                        <a:t>D+Zn+Fe</a:t>
                      </a:r>
                      <a:r>
                        <a:rPr lang="en-ZW" sz="2800" dirty="0" smtClean="0">
                          <a:latin typeface="Arial" pitchFamily="34" charset="0"/>
                          <a:cs typeface="Arial" pitchFamily="34" charset="0"/>
                        </a:rPr>
                        <a:t>)</a:t>
                      </a:r>
                      <a:endParaRPr lang="en-ZW" sz="2800" dirty="0">
                        <a:latin typeface="Arial" pitchFamily="34" charset="0"/>
                        <a:cs typeface="Arial" pitchFamily="34" charset="0"/>
                      </a:endParaRPr>
                    </a:p>
                  </a:txBody>
                  <a:tcPr/>
                </a:tc>
                <a:tc>
                  <a:txBody>
                    <a:bodyPr/>
                    <a:lstStyle/>
                    <a:p>
                      <a:r>
                        <a:rPr lang="en-ZW" sz="2800" dirty="0" smtClean="0">
                          <a:latin typeface="Arial" pitchFamily="34" charset="0"/>
                          <a:cs typeface="Arial" pitchFamily="34" charset="0"/>
                        </a:rPr>
                        <a:t>5.33</a:t>
                      </a:r>
                      <a:endParaRPr lang="en-ZW" sz="2800" dirty="0">
                        <a:latin typeface="Arial" pitchFamily="34" charset="0"/>
                        <a:cs typeface="Arial" pitchFamily="34" charset="0"/>
                      </a:endParaRPr>
                    </a:p>
                  </a:txBody>
                  <a:tcPr/>
                </a:tc>
              </a:tr>
              <a:tr h="596900">
                <a:tc>
                  <a:txBody>
                    <a:bodyPr/>
                    <a:lstStyle/>
                    <a:p>
                      <a:r>
                        <a:rPr lang="en-ZW" sz="2800" dirty="0" smtClean="0">
                          <a:latin typeface="Arial" pitchFamily="34" charset="0"/>
                          <a:cs typeface="Arial" pitchFamily="34" charset="0"/>
                        </a:rPr>
                        <a:t>5(</a:t>
                      </a:r>
                      <a:r>
                        <a:rPr lang="en-ZW" sz="2800" dirty="0" err="1" smtClean="0">
                          <a:latin typeface="Arial" pitchFamily="34" charset="0"/>
                          <a:cs typeface="Arial" pitchFamily="34" charset="0"/>
                        </a:rPr>
                        <a:t>Cpd</a:t>
                      </a:r>
                      <a:r>
                        <a:rPr lang="en-ZW" sz="2800" dirty="0" smtClean="0">
                          <a:latin typeface="Arial" pitchFamily="34" charset="0"/>
                          <a:cs typeface="Arial" pitchFamily="34" charset="0"/>
                        </a:rPr>
                        <a:t> </a:t>
                      </a:r>
                      <a:r>
                        <a:rPr lang="en-ZW" sz="2800" dirty="0" err="1" smtClean="0">
                          <a:latin typeface="Arial" pitchFamily="34" charset="0"/>
                          <a:cs typeface="Arial" pitchFamily="34" charset="0"/>
                        </a:rPr>
                        <a:t>D+Cu+Fe</a:t>
                      </a:r>
                      <a:endParaRPr lang="en-ZW" sz="2800" dirty="0">
                        <a:latin typeface="Arial" pitchFamily="34" charset="0"/>
                        <a:cs typeface="Arial" pitchFamily="34" charset="0"/>
                      </a:endParaRPr>
                    </a:p>
                  </a:txBody>
                  <a:tcPr/>
                </a:tc>
                <a:tc>
                  <a:txBody>
                    <a:bodyPr/>
                    <a:lstStyle/>
                    <a:p>
                      <a:r>
                        <a:rPr lang="en-ZW" sz="2800" dirty="0" smtClean="0">
                          <a:latin typeface="Arial" pitchFamily="34" charset="0"/>
                          <a:cs typeface="Arial" pitchFamily="34" charset="0"/>
                        </a:rPr>
                        <a:t>6.07</a:t>
                      </a:r>
                      <a:endParaRPr lang="en-ZW" sz="2800" dirty="0">
                        <a:latin typeface="Arial" pitchFamily="34" charset="0"/>
                        <a:cs typeface="Arial" pitchFamily="34" charset="0"/>
                      </a:endParaRPr>
                    </a:p>
                  </a:txBody>
                  <a:tcPr/>
                </a:tc>
              </a:tr>
              <a:tr h="596900">
                <a:tc>
                  <a:txBody>
                    <a:bodyPr/>
                    <a:lstStyle/>
                    <a:p>
                      <a:r>
                        <a:rPr lang="en-ZW" sz="2800" dirty="0" smtClean="0">
                          <a:solidFill>
                            <a:srgbClr val="FF0000"/>
                          </a:solidFill>
                          <a:latin typeface="Arial" pitchFamily="34" charset="0"/>
                          <a:cs typeface="Arial" pitchFamily="34" charset="0"/>
                        </a:rPr>
                        <a:t>6(</a:t>
                      </a:r>
                      <a:r>
                        <a:rPr lang="en-ZW" sz="2800" dirty="0" err="1" smtClean="0">
                          <a:solidFill>
                            <a:srgbClr val="FF0000"/>
                          </a:solidFill>
                          <a:latin typeface="Arial" pitchFamily="34" charset="0"/>
                          <a:cs typeface="Arial" pitchFamily="34" charset="0"/>
                        </a:rPr>
                        <a:t>Cpd</a:t>
                      </a:r>
                      <a:r>
                        <a:rPr lang="en-ZW" sz="2800" dirty="0" smtClean="0">
                          <a:solidFill>
                            <a:srgbClr val="FF0000"/>
                          </a:solidFill>
                          <a:latin typeface="Arial" pitchFamily="34" charset="0"/>
                          <a:cs typeface="Arial" pitchFamily="34" charset="0"/>
                        </a:rPr>
                        <a:t> </a:t>
                      </a:r>
                      <a:r>
                        <a:rPr lang="en-ZW" sz="2800" dirty="0" err="1" smtClean="0">
                          <a:solidFill>
                            <a:srgbClr val="FF0000"/>
                          </a:solidFill>
                          <a:latin typeface="Arial" pitchFamily="34" charset="0"/>
                          <a:cs typeface="Arial" pitchFamily="34" charset="0"/>
                        </a:rPr>
                        <a:t>D+Zn+Cu+Fe</a:t>
                      </a:r>
                      <a:r>
                        <a:rPr lang="en-ZW" sz="2800" dirty="0" smtClean="0">
                          <a:solidFill>
                            <a:srgbClr val="FF0000"/>
                          </a:solidFill>
                          <a:latin typeface="Arial" pitchFamily="34" charset="0"/>
                          <a:cs typeface="Arial" pitchFamily="34" charset="0"/>
                        </a:rPr>
                        <a:t>)</a:t>
                      </a:r>
                      <a:endParaRPr lang="en-ZW" sz="2800" dirty="0">
                        <a:solidFill>
                          <a:srgbClr val="FF0000"/>
                        </a:solidFill>
                        <a:latin typeface="Arial" pitchFamily="34" charset="0"/>
                        <a:cs typeface="Arial" pitchFamily="34" charset="0"/>
                      </a:endParaRPr>
                    </a:p>
                  </a:txBody>
                  <a:tcPr/>
                </a:tc>
                <a:tc>
                  <a:txBody>
                    <a:bodyPr/>
                    <a:lstStyle/>
                    <a:p>
                      <a:r>
                        <a:rPr lang="en-ZW" sz="2800" dirty="0" smtClean="0">
                          <a:solidFill>
                            <a:srgbClr val="FF0000"/>
                          </a:solidFill>
                          <a:latin typeface="Arial" pitchFamily="34" charset="0"/>
                          <a:cs typeface="Arial" pitchFamily="34" charset="0"/>
                        </a:rPr>
                        <a:t>6.13</a:t>
                      </a:r>
                      <a:endParaRPr lang="en-ZW" sz="2800" dirty="0">
                        <a:solidFill>
                          <a:srgbClr val="FF0000"/>
                        </a:solidFill>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Preliminary results Cont</a:t>
            </a:r>
            <a:endParaRPr lang="en-ZW" dirty="0"/>
          </a:p>
        </p:txBody>
      </p:sp>
      <p:sp>
        <p:nvSpPr>
          <p:cNvPr id="3" name="Content Placeholder 2"/>
          <p:cNvSpPr>
            <a:spLocks noGrp="1"/>
          </p:cNvSpPr>
          <p:nvPr>
            <p:ph sz="quarter" idx="1"/>
          </p:nvPr>
        </p:nvSpPr>
        <p:spPr/>
        <p:txBody>
          <a:bodyPr/>
          <a:lstStyle/>
          <a:p>
            <a:r>
              <a:rPr lang="en-ZW" dirty="0" smtClean="0"/>
              <a:t>Fig 1:Average maize grain yield for 2017/2018 season </a:t>
            </a:r>
            <a:endParaRPr lang="en-ZW" dirty="0"/>
          </a:p>
        </p:txBody>
      </p:sp>
      <p:graphicFrame>
        <p:nvGraphicFramePr>
          <p:cNvPr id="4" name="Chart 3"/>
          <p:cNvGraphicFramePr/>
          <p:nvPr/>
        </p:nvGraphicFramePr>
        <p:xfrm>
          <a:off x="457200" y="2590800"/>
          <a:ext cx="7467600" cy="3733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2552</TotalTime>
  <Words>701</Words>
  <Application>Microsoft Office PowerPoint</Application>
  <PresentationFormat>On-screen Show (4:3)</PresentationFormat>
  <Paragraphs>216</Paragraphs>
  <Slides>15</Slides>
  <Notes>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Effects of micronutrients on maize grain yield and macronutrients uptake  </vt:lpstr>
      <vt:lpstr>Introduction and Justification</vt:lpstr>
      <vt:lpstr>Main Objective </vt:lpstr>
      <vt:lpstr>Specific Objectives </vt:lpstr>
      <vt:lpstr>Approach </vt:lpstr>
      <vt:lpstr>Approach Cont </vt:lpstr>
      <vt:lpstr>Approach Cont</vt:lpstr>
      <vt:lpstr> Preliminary results for 2017/2018 season (1st Year)</vt:lpstr>
      <vt:lpstr>Preliminary results Cont</vt:lpstr>
      <vt:lpstr>Maize grain analytical results</vt:lpstr>
      <vt:lpstr>Maize grain  analytical results Cont</vt:lpstr>
      <vt:lpstr>FAO permissible standards</vt:lpstr>
      <vt:lpstr>Inference of the grain nutritional value to FAO permissible standards</vt:lpstr>
      <vt:lpstr>What then can we infer from the results?</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Effects of micronutrients on maize grain yield and quality</dc:title>
  <dc:creator>Charterers</dc:creator>
  <cp:lastModifiedBy>Charterers</cp:lastModifiedBy>
  <cp:revision>3</cp:revision>
  <dcterms:created xsi:type="dcterms:W3CDTF">2019-01-29T12:13:28Z</dcterms:created>
  <dcterms:modified xsi:type="dcterms:W3CDTF">2019-01-31T06:45:53Z</dcterms:modified>
</cp:coreProperties>
</file>